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constructionblog.practicallaw.com/company/mcms-ltd/" TargetMode="External"/><Relationship Id="rId2" Type="http://schemas.openxmlformats.org/officeDocument/2006/relationships/hyperlink" Target="http://www.mcms.co.uk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4BE88-54A3-0027-277E-05F647277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F1998C-AF19-DC83-8C29-1FA4586B9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2901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4ACBF-D885-6284-47AA-BC0883C34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DA5990-3B2F-CC38-DCDF-4282B77E55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D7E752-063C-7A2F-576A-83679219C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9225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CEA9B-9CF8-0EE5-A760-0CB80CC1B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9B4C4-B292-75E8-FF28-2F779A5F1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2pPr>
              <a:buClr>
                <a:srgbClr val="FF6600"/>
              </a:buClr>
              <a:defRPr/>
            </a:lvl2pPr>
            <a:lvl3pPr marL="1143000" indent="-228600">
              <a:buClr>
                <a:srgbClr val="FF6600"/>
              </a:buClr>
              <a:buFont typeface="Tahoma" panose="020B0604030504040204" pitchFamily="34" charset="0"/>
              <a:buChar char="-"/>
              <a:defRPr/>
            </a:lvl3pPr>
            <a:lvl4pPr>
              <a:buClr>
                <a:srgbClr val="FF6600"/>
              </a:buClr>
              <a:defRPr/>
            </a:lvl4pPr>
            <a:lvl5pPr marL="2057400" indent="-228600">
              <a:buClr>
                <a:srgbClr val="FF6600"/>
              </a:buClr>
              <a:buFont typeface="Tahoma" panose="020B0604030504040204" pitchFamily="34" charset="0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2225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B92A2C-EF1D-B24F-3FCA-9C6DE1DCF5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69CFE7-82FD-10FC-F6D8-C8D8EB59E9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2pPr>
              <a:buClr>
                <a:srgbClr val="FF6600"/>
              </a:buClr>
              <a:defRPr/>
            </a:lvl2pPr>
            <a:lvl3pPr marL="1143000" indent="-228600">
              <a:buClr>
                <a:srgbClr val="FF6600"/>
              </a:buClr>
              <a:buFont typeface="Tahoma" panose="020B0604030504040204" pitchFamily="34" charset="0"/>
              <a:buChar char="-"/>
              <a:defRPr/>
            </a:lvl3pPr>
            <a:lvl4pPr>
              <a:buClr>
                <a:srgbClr val="FF6600"/>
              </a:buClr>
              <a:defRPr/>
            </a:lvl4pPr>
            <a:lvl5pPr marL="2057400" indent="-228600">
              <a:buClr>
                <a:srgbClr val="FF6600"/>
              </a:buClr>
              <a:buFont typeface="Tahoma" panose="020B0604030504040204" pitchFamily="34" charset="0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8010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ddres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4BE88-54A3-0027-277E-05F647277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F1998C-AF19-DC83-8C29-1FA4586B95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5173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317CAA-9661-D312-C100-67AD27D6716A}"/>
              </a:ext>
            </a:extLst>
          </p:cNvPr>
          <p:cNvSpPr txBox="1"/>
          <p:nvPr userDrawn="1"/>
        </p:nvSpPr>
        <p:spPr>
          <a:xfrm>
            <a:off x="2792361" y="4215586"/>
            <a:ext cx="6607278" cy="2037736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en-GB" sz="1800" b="0" u="none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MCMS Limited</a:t>
            </a: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en-GB" sz="1800" b="0" u="none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 Tabernacle Street</a:t>
            </a: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en-GB" sz="1800" b="0" u="none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London EC2A 4AA</a:t>
            </a:r>
            <a:endParaRPr lang="en-GB" sz="1800" b="0" u="none" kern="1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en-GB" sz="1800" b="0" u="none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+44 (0)20 7780 7480</a:t>
            </a:r>
            <a:endParaRPr lang="en-GB" sz="1800" b="0" u="none" kern="1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en-GB" sz="1800" b="0" u="none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www.mcms.co.uk</a:t>
            </a:r>
            <a:r>
              <a:rPr lang="en-GB" sz="1800" b="0" u="none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en-GB" sz="1800" b="0" u="none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http://constructionblog.practicallaw.com/company/mcms-ltd/</a:t>
            </a:r>
            <a:r>
              <a:rPr lang="en-GB" sz="1800" b="0" u="none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4832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5E8C04DE-A0AD-EFA7-9850-26C4B9E14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C32787-FE74-121F-BD76-63606E630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078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latinLnBrk="0">
              <a:lnSpc>
                <a:spcPct val="90000"/>
              </a:lnSpc>
              <a:buClr>
                <a:srgbClr val="FF6600"/>
              </a:buClr>
              <a:defRPr lang="en-US" sz="2800" kern="1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914400" rtl="0" latinLnBrk="0">
              <a:lnSpc>
                <a:spcPct val="90000"/>
              </a:lnSpc>
              <a:buClr>
                <a:srgbClr val="FF6600"/>
              </a:buClr>
              <a:buSzPct val="100000"/>
              <a:defRPr lang="en-US" sz="2400" kern="1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latinLnBrk="0">
              <a:lnSpc>
                <a:spcPct val="90000"/>
              </a:lnSpc>
              <a:buClr>
                <a:srgbClr val="FF6600"/>
              </a:buClr>
              <a:buSzPct val="100000"/>
              <a:buFont typeface="Tahoma" panose="020B0604030504040204" pitchFamily="34" charset="0"/>
              <a:buChar char="-"/>
              <a:defRPr lang="en-US" sz="2400" kern="1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l" defTabSz="914400" rtl="0" latinLnBrk="0">
              <a:lnSpc>
                <a:spcPct val="90000"/>
              </a:lnSpc>
              <a:buClr>
                <a:srgbClr val="FF6600"/>
              </a:buClr>
              <a:buSzPct val="100000"/>
              <a:defRPr lang="en-US" sz="2400" kern="1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latinLnBrk="0">
              <a:lnSpc>
                <a:spcPct val="90000"/>
              </a:lnSpc>
              <a:buClr>
                <a:srgbClr val="FF6600"/>
              </a:buClr>
              <a:buSzPct val="100000"/>
              <a:buFont typeface="Tahoma" panose="020B0604030504040204" pitchFamily="34" charset="0"/>
              <a:buChar char="-"/>
              <a:defRPr lang="en-GB" sz="2400" kern="1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298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F2199-D629-AA9D-B953-7C923AAE8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 anchorCtr="0"/>
          <a:lstStyle>
            <a:lvl1pPr marL="0" indent="0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208AF-5CED-C139-67C6-BFBD1D6B7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314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00006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8615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17CD9-3EAC-DEAC-3193-6DA0778F8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FC5E-BC1C-E9F0-ED7A-253879EB5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78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latinLnBrk="0">
              <a:lnSpc>
                <a:spcPct val="90000"/>
              </a:lnSpc>
              <a:buClr>
                <a:srgbClr val="FF6600"/>
              </a:buClr>
              <a:defRPr lang="en-US" sz="2800" kern="1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914400" rtl="0" latinLnBrk="0">
              <a:lnSpc>
                <a:spcPct val="90000"/>
              </a:lnSpc>
              <a:buClr>
                <a:srgbClr val="FF6600"/>
              </a:buClr>
              <a:buSzPct val="100000"/>
              <a:defRPr lang="en-US" sz="2400" kern="1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latinLnBrk="0">
              <a:lnSpc>
                <a:spcPct val="90000"/>
              </a:lnSpc>
              <a:buClr>
                <a:srgbClr val="FF6600"/>
              </a:buClr>
              <a:buSzPct val="100000"/>
              <a:buFont typeface="Tahoma" panose="020B0604030504040204" pitchFamily="34" charset="0"/>
              <a:buChar char="-"/>
              <a:defRPr lang="en-US" sz="2400" kern="1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l" defTabSz="914400" rtl="0" latinLnBrk="0">
              <a:lnSpc>
                <a:spcPct val="90000"/>
              </a:lnSpc>
              <a:buClr>
                <a:srgbClr val="FF6600"/>
              </a:buClr>
              <a:buSzPct val="100000"/>
              <a:defRPr lang="en-US" sz="2400" kern="1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latinLnBrk="0">
              <a:lnSpc>
                <a:spcPct val="90000"/>
              </a:lnSpc>
              <a:buClr>
                <a:srgbClr val="FF6600"/>
              </a:buClr>
              <a:buSzPct val="100000"/>
              <a:buFont typeface="Tahoma" panose="020B0604030504040204" pitchFamily="34" charset="0"/>
              <a:buChar char="-"/>
              <a:defRPr lang="en-GB" sz="2400" kern="1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A0ABE0-BBCD-FDBD-DD94-F54DF0C00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78025"/>
          </a:xfrm>
          <a:prstGeom prst="rect">
            <a:avLst/>
          </a:prstGeom>
        </p:spPr>
        <p:txBody>
          <a:bodyPr>
            <a:normAutofit/>
          </a:bodyPr>
          <a:lstStyle>
            <a:lvl1pPr indent="-228600" algn="l" defTabSz="914400" rtl="0" eaLnBrk="1" latinLnBrk="0" hangingPunct="1">
              <a:lnSpc>
                <a:spcPct val="90000"/>
              </a:lnSpc>
              <a:buClr>
                <a:srgbClr val="FF6600"/>
              </a:buClr>
              <a:defRPr lang="en-US" sz="2800" kern="1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rgbClr val="FF6600"/>
              </a:buClr>
              <a:defRPr lang="en-US" sz="2400" kern="1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rgbClr val="FF6600"/>
              </a:buClr>
              <a:defRPr lang="en-US" sz="2400" kern="1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rgbClr val="FF6600"/>
              </a:buClr>
              <a:defRPr lang="en-US" sz="2400" kern="1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rgbClr val="FF6600"/>
              </a:buClr>
              <a:defRPr lang="en-GB" sz="2400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9412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3C36B-3978-77D6-2F92-96B146F80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F6C79-EEC1-33CA-1FAF-367C7E894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123B2-0790-D67C-DCF1-61559A2DD5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1A9B8D0-D3B6-056B-BE94-3BB280D92B6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574524"/>
            <a:ext cx="5181600" cy="3320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latinLnBrk="0">
              <a:lnSpc>
                <a:spcPct val="90000"/>
              </a:lnSpc>
              <a:buClr>
                <a:srgbClr val="FF6600"/>
              </a:buClr>
              <a:defRPr lang="en-US" sz="2400" kern="1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914400" rtl="0" latinLnBrk="0">
              <a:lnSpc>
                <a:spcPct val="90000"/>
              </a:lnSpc>
              <a:buClr>
                <a:srgbClr val="FF6600"/>
              </a:buClr>
              <a:buSzPct val="100000"/>
              <a:defRPr lang="en-US" sz="2000" kern="1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latinLnBrk="0">
              <a:lnSpc>
                <a:spcPct val="90000"/>
              </a:lnSpc>
              <a:buClr>
                <a:srgbClr val="FF6600"/>
              </a:buClr>
              <a:buSzPct val="100000"/>
              <a:buFont typeface="Tahoma" panose="020B0604030504040204" pitchFamily="34" charset="0"/>
              <a:buChar char="-"/>
              <a:defRPr lang="en-US" sz="2000" kern="1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l" defTabSz="914400" rtl="0" latinLnBrk="0">
              <a:lnSpc>
                <a:spcPct val="90000"/>
              </a:lnSpc>
              <a:buClr>
                <a:srgbClr val="FF6600"/>
              </a:buClr>
              <a:buSzPct val="100000"/>
              <a:defRPr lang="en-US" sz="2000" kern="1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latinLnBrk="0">
              <a:lnSpc>
                <a:spcPct val="90000"/>
              </a:lnSpc>
              <a:buClr>
                <a:srgbClr val="FF6600"/>
              </a:buClr>
              <a:buSzPct val="100000"/>
              <a:buFont typeface="Tahoma" panose="020B0604030504040204" pitchFamily="34" charset="0"/>
              <a:buChar char="-"/>
              <a:defRPr lang="en-GB" sz="2000" kern="1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A11293B-F553-F83F-255E-2F09843518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74523"/>
            <a:ext cx="5181600" cy="3320251"/>
          </a:xfrm>
          <a:prstGeom prst="rect">
            <a:avLst/>
          </a:prstGeom>
        </p:spPr>
        <p:txBody>
          <a:bodyPr>
            <a:normAutofit/>
          </a:bodyPr>
          <a:lstStyle>
            <a:lvl1pPr indent="-228600" algn="l" defTabSz="914400" rtl="0" eaLnBrk="1" latinLnBrk="0" hangingPunct="1">
              <a:lnSpc>
                <a:spcPct val="90000"/>
              </a:lnSpc>
              <a:buClr>
                <a:srgbClr val="FF6600"/>
              </a:buClr>
              <a:defRPr lang="en-US" sz="2400" kern="1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rgbClr val="FF6600"/>
              </a:buClr>
              <a:defRPr lang="en-US" sz="2000" kern="1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rgbClr val="FF6600"/>
              </a:buClr>
              <a:defRPr lang="en-US" sz="2000" kern="1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Clr>
                <a:srgbClr val="FF6600"/>
              </a:buClr>
              <a:defRPr lang="en-US" sz="2000" kern="1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Clr>
                <a:srgbClr val="FF6600"/>
              </a:buClr>
              <a:defRPr lang="en-GB" sz="2000" kern="12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442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DC605-D2B8-1B4C-93F4-47BF557CA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301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44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61675-9DD4-1280-354C-E8FE2EE87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C5707-4DE0-7989-981D-6B552C707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buClr>
                <a:srgbClr val="FF6600"/>
              </a:buClr>
              <a:defRPr sz="2800"/>
            </a:lvl2pPr>
            <a:lvl3pPr marL="1143000" indent="-228600">
              <a:buClr>
                <a:srgbClr val="FF6600"/>
              </a:buClr>
              <a:buFont typeface="Tahoma" panose="020B0604030504040204" pitchFamily="34" charset="0"/>
              <a:buChar char="-"/>
              <a:defRPr sz="2400"/>
            </a:lvl3pPr>
            <a:lvl4pPr>
              <a:buClr>
                <a:srgbClr val="FF6600"/>
              </a:buClr>
              <a:defRPr sz="2000"/>
            </a:lvl4pPr>
            <a:lvl5pPr marL="2057400" indent="-228600">
              <a:buClr>
                <a:srgbClr val="FF6600"/>
              </a:buClr>
              <a:buFont typeface="Tahoma" panose="020B0604030504040204" pitchFamily="34" charset="0"/>
              <a:buChar char="-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16B1B8-358C-9291-9521-5225BC163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199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 descr="rings">
            <a:extLst>
              <a:ext uri="{FF2B5EF4-FFF2-40B4-BE49-F238E27FC236}">
                <a16:creationId xmlns:a16="http://schemas.microsoft.com/office/drawing/2014/main" id="{4DB107BC-FE8D-40C4-F120-3E36C72214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374777"/>
            <a:ext cx="7515225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2A8B3E-004A-3F5F-D53C-59AE324BD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1">
            <a:normAutofit/>
          </a:bodyPr>
          <a:lstStyle/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C1991-F088-C133-0CE2-B185091CA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28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  <a:p>
            <a:pPr lvl="3"/>
            <a:r>
              <a:rPr lang="en-US" dirty="0"/>
              <a:t>Fourth level bullet</a:t>
            </a:r>
          </a:p>
          <a:p>
            <a:pPr lvl="4"/>
            <a:r>
              <a:rPr lang="en-US" dirty="0"/>
              <a:t>Fifth level bullet</a:t>
            </a:r>
          </a:p>
          <a:p>
            <a: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50000"/>
              <a:buChar char="•"/>
            </a:pPr>
            <a:endParaRPr lang="en-US" dirty="0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F513489C-EA52-FF0B-FA7C-99759B4C891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394542" y="5988097"/>
            <a:ext cx="2400300" cy="53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b" anchorCtr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1DEBA6F-DC1F-4D6D-B230-7AF57E555E6D}" type="slidenum">
              <a:rPr lang="en-US" altLang="en-US" sz="9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pPr algn="r"/>
              <a:t>‹#›</a:t>
            </a:fld>
            <a:endParaRPr lang="en-GB" altLang="en-US" sz="9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</a:endParaRPr>
          </a:p>
          <a:p>
            <a:pPr algn="r"/>
            <a:r>
              <a:rPr lang="en-US" altLang="en-US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</a:rPr>
              <a:t>© MCMS Limited</a:t>
            </a:r>
          </a:p>
        </p:txBody>
      </p:sp>
      <p:pic>
        <p:nvPicPr>
          <p:cNvPr id="7" name="Picture 6" descr="MCMS BLOCKS">
            <a:extLst>
              <a:ext uri="{FF2B5EF4-FFF2-40B4-BE49-F238E27FC236}">
                <a16:creationId xmlns:a16="http://schemas.microsoft.com/office/drawing/2014/main" id="{F1887C64-AAB6-648E-8F47-0A1889DCB18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58" y="5935322"/>
            <a:ext cx="1458563" cy="587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911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4400" b="1" kern="1200" dirty="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447675" indent="-447675" algn="l" defTabSz="914400" rtl="0" eaLnBrk="1" latinLnBrk="0" hangingPunct="1">
        <a:lnSpc>
          <a:spcPct val="90000"/>
        </a:lnSpc>
        <a:spcBef>
          <a:spcPts val="1000"/>
        </a:spcBef>
        <a:buClr>
          <a:srgbClr val="FF6600"/>
        </a:buClr>
        <a:buSzPct val="50000"/>
        <a:buFont typeface="Wingdings" panose="05000000000000000000" pitchFamily="2" charset="2"/>
        <a:buChar char="§"/>
        <a:defRPr lang="en-US" sz="3200" kern="1200" dirty="0" smtClean="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8280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FF6600"/>
        </a:buClr>
        <a:buFont typeface="Arial" panose="020B0604020202020204" pitchFamily="34" charset="0"/>
        <a:buChar char="•"/>
        <a:defRPr lang="en-US" sz="2400" kern="1200" dirty="0" smtClean="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FF6600"/>
        </a:buClr>
        <a:buFont typeface="Tahoma" panose="020B0604030504040204" pitchFamily="34" charset="0"/>
        <a:buChar char="-"/>
        <a:defRPr lang="en-US" sz="2400" kern="1200" dirty="0" smtClean="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FF6600"/>
        </a:buClr>
        <a:buFont typeface="Arial" panose="020B0604020202020204" pitchFamily="34" charset="0"/>
        <a:buChar char="•"/>
        <a:defRPr lang="en-US" sz="2400" kern="1200" dirty="0" smtClean="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FF6600"/>
        </a:buClr>
        <a:buFont typeface="Tahoma" panose="020B0604030504040204" pitchFamily="34" charset="0"/>
        <a:buChar char="-"/>
        <a:defRPr lang="en-US" sz="2400" kern="1200" dirty="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F0D52-C3D6-8F39-AC4D-623731E52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Utility of Experts in Adjudication – an Adjudicator’s perspective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F36680-187C-DC70-45D1-1C0DB00825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b"/>
          <a:lstStyle/>
          <a:p>
            <a:r>
              <a:rPr lang="en-GB" sz="3200" b="1" dirty="0"/>
              <a:t>Talk to the Academy of Experts by </a:t>
            </a:r>
          </a:p>
          <a:p>
            <a:r>
              <a:rPr lang="en-GB" sz="3200" b="1" dirty="0"/>
              <a:t>Matt Molloy on 17/01/2023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3614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D4BE2-46D1-9B86-6730-1CDB77DFE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Areas Covered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7CB03-1D44-95E4-4451-98A92EF27E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Obligations</a:t>
            </a:r>
          </a:p>
          <a:p>
            <a:r>
              <a:rPr lang="en-GB" dirty="0"/>
              <a:t>Purpose</a:t>
            </a:r>
          </a:p>
          <a:p>
            <a:r>
              <a:rPr lang="en-GB" dirty="0"/>
              <a:t>Types of experts </a:t>
            </a:r>
          </a:p>
          <a:p>
            <a:r>
              <a:rPr lang="en-GB" dirty="0"/>
              <a:t>Distinguishing features</a:t>
            </a:r>
          </a:p>
          <a:p>
            <a:r>
              <a:rPr lang="en-GB" dirty="0"/>
              <a:t>My experiences</a:t>
            </a:r>
          </a:p>
          <a:p>
            <a:r>
              <a:rPr lang="en-GB" dirty="0"/>
              <a:t>Concluding thoughts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60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E29EE-8080-522A-C1CD-64B7964E9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Obligations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C4C6C-737C-862B-839A-ECC441BE96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GB" sz="2800" dirty="0"/>
              <a:t>No prescribed procedural rules </a:t>
            </a:r>
          </a:p>
          <a:p>
            <a:pPr>
              <a:defRPr/>
            </a:pPr>
            <a:r>
              <a:rPr lang="en-GB" sz="2800" dirty="0"/>
              <a:t>Although adjudicators have wide discretion regarding procedure, unusual to be prescriptive re experts</a:t>
            </a:r>
          </a:p>
          <a:p>
            <a:pPr>
              <a:defRPr/>
            </a:pPr>
            <a:r>
              <a:rPr lang="en-GB" sz="2800" dirty="0"/>
              <a:t>Experts may be under their own obligations e.g. RICS – Practice Statement is mandatory to include declaration and imposes duty owed to adjudicator as for judge/arbitrator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818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E29EE-8080-522A-C1CD-64B7964E9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C4C6C-737C-862B-839A-ECC441BE96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US" altLang="en-US" sz="2800" dirty="0">
                <a:effectLst/>
              </a:rPr>
              <a:t>The Parties </a:t>
            </a:r>
          </a:p>
          <a:p>
            <a:pPr lvl="1">
              <a:spcAft>
                <a:spcPts val="1200"/>
              </a:spcAft>
            </a:pPr>
            <a:r>
              <a:rPr lang="en-US" altLang="en-US" sz="2000" dirty="0">
                <a:effectLst/>
              </a:rPr>
              <a:t>Expert opinion on issues in order to decide strategy, identify strengths and weaknesses</a:t>
            </a:r>
          </a:p>
          <a:p>
            <a:pPr lvl="1">
              <a:spcAft>
                <a:spcPts val="1200"/>
              </a:spcAft>
            </a:pPr>
            <a:r>
              <a:rPr lang="en-US" altLang="en-US" sz="2000" dirty="0">
                <a:effectLst/>
              </a:rPr>
              <a:t>“Win” </a:t>
            </a:r>
          </a:p>
          <a:p>
            <a:pPr lvl="1">
              <a:spcAft>
                <a:spcPts val="1200"/>
              </a:spcAft>
            </a:pPr>
            <a:r>
              <a:rPr lang="en-US" altLang="en-US" sz="2000" dirty="0">
                <a:effectLst/>
              </a:rPr>
              <a:t>Assist your case</a:t>
            </a:r>
          </a:p>
          <a:p>
            <a:pPr lvl="1">
              <a:spcAft>
                <a:spcPts val="1200"/>
              </a:spcAft>
            </a:pPr>
            <a:r>
              <a:rPr lang="en-US" altLang="en-US" sz="2000" dirty="0">
                <a:effectLst/>
              </a:rPr>
              <a:t>Undermine the other side’s case (particularly if Responding)</a:t>
            </a:r>
          </a:p>
          <a:p>
            <a:pPr>
              <a:spcAft>
                <a:spcPts val="1200"/>
              </a:spcAft>
            </a:pPr>
            <a:r>
              <a:rPr lang="en-US" altLang="en-US" sz="2800" dirty="0">
                <a:effectLst/>
              </a:rPr>
              <a:t>The Adjudicator</a:t>
            </a:r>
          </a:p>
          <a:p>
            <a:pPr lvl="1">
              <a:spcAft>
                <a:spcPts val="1200"/>
              </a:spcAft>
            </a:pPr>
            <a:r>
              <a:rPr lang="en-US" altLang="en-US" sz="2000" dirty="0">
                <a:effectLst/>
              </a:rPr>
              <a:t>Assist to understand the issues</a:t>
            </a:r>
          </a:p>
          <a:p>
            <a:pPr lvl="1">
              <a:spcAft>
                <a:spcPts val="1200"/>
              </a:spcAft>
            </a:pPr>
            <a:r>
              <a:rPr lang="en-US" altLang="en-US" sz="2000" dirty="0">
                <a:effectLst/>
              </a:rPr>
              <a:t>Increase efficiency </a:t>
            </a:r>
          </a:p>
          <a:p>
            <a:pPr lvl="1">
              <a:spcAft>
                <a:spcPts val="1200"/>
              </a:spcAft>
            </a:pPr>
            <a:r>
              <a:rPr lang="en-US" altLang="en-US" sz="2000" dirty="0">
                <a:effectLst/>
              </a:rPr>
              <a:t>Make the job easier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143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BD11D-4DE1-4FCC-3016-298103964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experts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79C0E-49DD-B85F-73FA-DAF200726A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en-US" altLang="en-US" sz="2800" dirty="0">
                <a:effectLst/>
              </a:rPr>
              <a:t>Technical</a:t>
            </a:r>
          </a:p>
          <a:p>
            <a:pPr lvl="1">
              <a:spcAft>
                <a:spcPts val="1200"/>
              </a:spcAft>
            </a:pPr>
            <a:r>
              <a:rPr lang="en-US" altLang="en-US" sz="2000" dirty="0">
                <a:effectLst/>
              </a:rPr>
              <a:t>Engineering e.g. structural/civil/geotechnical/services</a:t>
            </a:r>
          </a:p>
          <a:p>
            <a:pPr lvl="1">
              <a:spcAft>
                <a:spcPts val="1200"/>
              </a:spcAft>
            </a:pPr>
            <a:r>
              <a:rPr lang="en-US" altLang="en-US" sz="2000" dirty="0">
                <a:effectLst/>
              </a:rPr>
              <a:t>Architectural e.g. general/cladding</a:t>
            </a:r>
          </a:p>
          <a:p>
            <a:pPr lvl="1">
              <a:spcAft>
                <a:spcPts val="1200"/>
              </a:spcAft>
            </a:pPr>
            <a:r>
              <a:rPr lang="en-US" altLang="en-US" sz="2000" dirty="0">
                <a:effectLst/>
              </a:rPr>
              <a:t>Building e.g. defects/construction methods etc.</a:t>
            </a:r>
          </a:p>
          <a:p>
            <a:pPr lvl="1">
              <a:spcAft>
                <a:spcPts val="1200"/>
              </a:spcAft>
            </a:pPr>
            <a:r>
              <a:rPr lang="en-US" altLang="en-US" sz="2000" dirty="0">
                <a:effectLst/>
              </a:rPr>
              <a:t>Fire Safety/Building Regulations</a:t>
            </a:r>
          </a:p>
          <a:p>
            <a:pPr>
              <a:spcAft>
                <a:spcPts val="1200"/>
              </a:spcAft>
            </a:pPr>
            <a:r>
              <a:rPr lang="en-US" altLang="en-US" sz="2800" dirty="0">
                <a:effectLst/>
              </a:rPr>
              <a:t>Delay/Programming</a:t>
            </a:r>
          </a:p>
          <a:p>
            <a:pPr>
              <a:spcAft>
                <a:spcPts val="1200"/>
              </a:spcAft>
            </a:pPr>
            <a:r>
              <a:rPr lang="en-US" altLang="en-US" sz="2800" dirty="0">
                <a:effectLst/>
              </a:rPr>
              <a:t>Quantum</a:t>
            </a:r>
          </a:p>
          <a:p>
            <a:pPr lvl="1">
              <a:spcAft>
                <a:spcPts val="1200"/>
              </a:spcAft>
            </a:pPr>
            <a:r>
              <a:rPr lang="en-US" altLang="en-US" sz="2000" dirty="0">
                <a:effectLst/>
              </a:rPr>
              <a:t>QS’s/Construction costs</a:t>
            </a:r>
          </a:p>
          <a:p>
            <a:pPr lvl="1">
              <a:spcAft>
                <a:spcPts val="1200"/>
              </a:spcAft>
            </a:pPr>
            <a:r>
              <a:rPr lang="en-US" altLang="en-US" sz="2000" dirty="0">
                <a:effectLst/>
              </a:rPr>
              <a:t>Accountancy/Property valuation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970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7359F-2B0D-10BE-371E-CA1CF2A48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Distinguishing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2B34D-12B3-8E26-9B8F-B1FC6D3A85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Tahoma" charset="0"/>
              <a:buChar char="-"/>
              <a:defRPr/>
            </a:pPr>
            <a:r>
              <a:rPr lang="en-US" sz="2800" dirty="0"/>
              <a:t>Time constraints</a:t>
            </a:r>
          </a:p>
          <a:p>
            <a:pPr lvl="1">
              <a:buFont typeface="Tahoma" charset="0"/>
              <a:buChar char="-"/>
              <a:defRPr/>
            </a:pPr>
            <a:r>
              <a:rPr lang="en-US" sz="2000" dirty="0"/>
              <a:t>Affects ability to undertake full investigation </a:t>
            </a:r>
          </a:p>
          <a:p>
            <a:pPr lvl="1">
              <a:buFont typeface="Tahoma" charset="0"/>
              <a:buChar char="-"/>
              <a:defRPr/>
            </a:pPr>
            <a:r>
              <a:rPr lang="en-US" sz="2000" dirty="0"/>
              <a:t>Can result in heavily caveated opinions</a:t>
            </a:r>
          </a:p>
          <a:p>
            <a:pPr lvl="1">
              <a:buFont typeface="Tahoma" charset="0"/>
              <a:buChar char="-"/>
              <a:defRPr/>
            </a:pPr>
            <a:r>
              <a:rPr lang="en-US" sz="2000" dirty="0"/>
              <a:t>Particularly if </a:t>
            </a:r>
            <a:r>
              <a:rPr lang="en-US" sz="2000"/>
              <a:t>instructed by Responding </a:t>
            </a:r>
            <a:r>
              <a:rPr lang="en-US" sz="2000" dirty="0"/>
              <a:t>Party</a:t>
            </a:r>
          </a:p>
          <a:p>
            <a:pPr>
              <a:buFont typeface="Tahoma" charset="0"/>
              <a:buChar char="-"/>
              <a:defRPr/>
            </a:pPr>
            <a:r>
              <a:rPr lang="en-US" sz="2800" dirty="0"/>
              <a:t>Unequal obligations</a:t>
            </a:r>
          </a:p>
          <a:p>
            <a:pPr lvl="1">
              <a:buFont typeface="Tahoma" charset="0"/>
              <a:buChar char="-"/>
              <a:defRPr/>
            </a:pPr>
            <a:r>
              <a:rPr lang="en-US" sz="2000" dirty="0"/>
              <a:t>Between members of different professional bodies</a:t>
            </a:r>
          </a:p>
          <a:p>
            <a:pPr lvl="1">
              <a:buFont typeface="Tahoma" charset="0"/>
              <a:buChar char="-"/>
              <a:defRPr/>
            </a:pPr>
            <a:r>
              <a:rPr lang="en-US" sz="2000" dirty="0"/>
              <a:t>Opposing party may not declare or instruct an independent expert</a:t>
            </a:r>
          </a:p>
          <a:p>
            <a:pPr>
              <a:buFont typeface="Tahoma" charset="0"/>
              <a:buChar char="-"/>
              <a:defRPr/>
            </a:pPr>
            <a:r>
              <a:rPr lang="en-US" sz="2800" dirty="0"/>
              <a:t>Less scrutiny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739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205CD-F4C8-BB8E-65DB-7B40CBD33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experiences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E9195C69-7235-5B98-04EF-1B9470B9D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1944556"/>
            <a:ext cx="6845300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02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205CD-F4C8-BB8E-65DB-7B40CBD33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experiences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18BA5-3940-7D3F-9420-BE7ABC713A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800" dirty="0"/>
              <a:t>The Good</a:t>
            </a:r>
          </a:p>
          <a:p>
            <a:pPr lvl="1">
              <a:defRPr/>
            </a:pPr>
            <a:r>
              <a:rPr lang="en-US" sz="2000" dirty="0"/>
              <a:t>Reconciliation of differences/Distillation of issues</a:t>
            </a:r>
          </a:p>
          <a:p>
            <a:pPr lvl="1">
              <a:defRPr/>
            </a:pPr>
            <a:r>
              <a:rPr lang="en-US" sz="2000" dirty="0"/>
              <a:t>Confirmation of what is agreed/not agreed</a:t>
            </a:r>
          </a:p>
          <a:p>
            <a:pPr lvl="1">
              <a:defRPr/>
            </a:pPr>
            <a:r>
              <a:rPr lang="en-US" sz="2000" dirty="0"/>
              <a:t>Opinion on both side’s cases</a:t>
            </a:r>
          </a:p>
          <a:p>
            <a:pPr lvl="1">
              <a:defRPr/>
            </a:pPr>
            <a:r>
              <a:rPr lang="en-US" sz="2000" dirty="0"/>
              <a:t>Keeping within expertise</a:t>
            </a:r>
          </a:p>
          <a:p>
            <a:pPr>
              <a:defRPr/>
            </a:pPr>
            <a:r>
              <a:rPr lang="en-US" sz="2800" dirty="0"/>
              <a:t>The Bad</a:t>
            </a:r>
          </a:p>
          <a:p>
            <a:pPr lvl="1">
              <a:defRPr/>
            </a:pPr>
            <a:r>
              <a:rPr lang="en-US" sz="2000" dirty="0"/>
              <a:t>Partisan</a:t>
            </a:r>
          </a:p>
          <a:p>
            <a:pPr lvl="1">
              <a:defRPr/>
            </a:pPr>
            <a:r>
              <a:rPr lang="en-US" sz="2000" dirty="0"/>
              <a:t>“Ships in the night” reports</a:t>
            </a:r>
          </a:p>
          <a:p>
            <a:pPr lvl="1">
              <a:defRPr/>
            </a:pPr>
            <a:r>
              <a:rPr lang="en-US" sz="2000" dirty="0"/>
              <a:t>Opining on liability</a:t>
            </a:r>
          </a:p>
          <a:p>
            <a:pPr>
              <a:defRPr/>
            </a:pPr>
            <a:r>
              <a:rPr lang="en-US" sz="2800" dirty="0"/>
              <a:t>The Ugly</a:t>
            </a:r>
          </a:p>
          <a:p>
            <a:pPr lvl="1">
              <a:defRPr/>
            </a:pPr>
            <a:r>
              <a:rPr lang="en-US" sz="2000" dirty="0"/>
              <a:t>“I support the case” - sitting on the fence/no opinion</a:t>
            </a:r>
          </a:p>
          <a:p>
            <a:pPr lvl="1">
              <a:defRPr/>
            </a:pPr>
            <a:r>
              <a:rPr lang="en-US" sz="2000" dirty="0"/>
              <a:t>Overtly enthusiastic about client’s position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305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EDF62-50D5-9DC0-2C11-E6E44C40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Concluding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8B32A-B244-D586-2BFA-6F7EF94F98B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My experience of experts (particularly on high value/complex adjudications) has been generally positive</a:t>
            </a:r>
          </a:p>
          <a:p>
            <a:pPr>
              <a:defRPr/>
            </a:pPr>
            <a:r>
              <a:rPr lang="en-US" sz="2800" dirty="0"/>
              <a:t>Like many things, abilities and performances vary</a:t>
            </a:r>
          </a:p>
          <a:p>
            <a:pPr>
              <a:defRPr/>
            </a:pPr>
            <a:r>
              <a:rPr lang="en-US" sz="2800" dirty="0"/>
              <a:t>Good adjudicators will be alive to the time constraints and imbalance between Referring and Responding Party and account for this</a:t>
            </a:r>
          </a:p>
          <a:p>
            <a:pPr>
              <a:defRPr/>
            </a:pPr>
            <a:r>
              <a:rPr lang="en-US" dirty="0"/>
              <a:t>Thank you!</a:t>
            </a:r>
          </a:p>
          <a:p>
            <a:pPr>
              <a:defRPr/>
            </a:pPr>
            <a:endParaRPr lang="en-US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894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MS Widescreen template.potx" id="{F603C032-46FC-4F7A-8B1A-855038CD3EF1}" vid="{D30ED5E9-66BE-491E-89DD-0439902F049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MCMS Widescreen template</Template>
  <TotalTime>18</TotalTime>
  <Words>336</Words>
  <Application>Microsoft Office PowerPoint</Application>
  <PresentationFormat>Widescreen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Wingdings</vt:lpstr>
      <vt:lpstr>Office Theme</vt:lpstr>
      <vt:lpstr>Utility of Experts in Adjudication – an Adjudicator’s perspective</vt:lpstr>
      <vt:lpstr>Areas Covered</vt:lpstr>
      <vt:lpstr>Obligations</vt:lpstr>
      <vt:lpstr>Purpose</vt:lpstr>
      <vt:lpstr>Types of experts</vt:lpstr>
      <vt:lpstr>Distinguishing features</vt:lpstr>
      <vt:lpstr>My experiences</vt:lpstr>
      <vt:lpstr>My experiences</vt:lpstr>
      <vt:lpstr>Concluding remarks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Utility of Experts in Adjudication – an Adjudicator’s perspective</dc:title>
  <dc:creator>Helena Riches</dc:creator>
  <cp:lastModifiedBy>Matt Molloy</cp:lastModifiedBy>
  <cp:revision>4</cp:revision>
  <dcterms:created xsi:type="dcterms:W3CDTF">2023-01-16T15:17:28Z</dcterms:created>
  <dcterms:modified xsi:type="dcterms:W3CDTF">2023-01-17T09:15:08Z</dcterms:modified>
</cp:coreProperties>
</file>