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63" r:id="rId3"/>
  </p:sldIdLst>
  <p:sldSz cx="7561263" cy="10693400"/>
  <p:notesSz cx="6797675" cy="9926638"/>
  <p:defaultTextStyle>
    <a:defPPr>
      <a:defRPr lang="en-GB"/>
    </a:defPPr>
    <a:lvl1pPr marL="0" indent="0" algn="l" defTabSz="914400" rtl="0" eaLnBrk="1" latinLnBrk="0" hangingPunct="1">
      <a:spcBef>
        <a:spcPts val="300"/>
      </a:spcBef>
      <a:buFont typeface="Arial" panose="020B0604020202020204" pitchFamily="34" charset="0"/>
      <a:buNone/>
      <a:defRPr sz="800" kern="1200">
        <a:solidFill>
          <a:schemeClr val="tx1"/>
        </a:solidFill>
        <a:latin typeface="+mn-lt"/>
        <a:ea typeface="+mn-ea"/>
        <a:cs typeface="+mn-cs"/>
      </a:defRPr>
    </a:lvl1pPr>
    <a:lvl2pPr marL="180000" indent="-180000" algn="l" defTabSz="914400" rtl="0" eaLnBrk="1" latinLnBrk="0" hangingPunct="1">
      <a:spcBef>
        <a:spcPts val="300"/>
      </a:spcBef>
      <a:buClr>
        <a:schemeClr val="tx2"/>
      </a:buClr>
      <a:buFont typeface="Wingdings 2" panose="05020102010507070707" pitchFamily="18" charset="2"/>
      <a:buChar char=""/>
      <a:defRPr sz="800" kern="1200">
        <a:solidFill>
          <a:schemeClr val="tx1"/>
        </a:solidFill>
        <a:latin typeface="+mn-lt"/>
        <a:ea typeface="+mn-ea"/>
        <a:cs typeface="+mn-cs"/>
      </a:defRPr>
    </a:lvl2pPr>
    <a:lvl3pPr marL="360000" indent="-180000" algn="l" defTabSz="914400" rtl="0" eaLnBrk="1" latinLnBrk="0" hangingPunct="1">
      <a:spcBef>
        <a:spcPts val="300"/>
      </a:spcBef>
      <a:buClr>
        <a:schemeClr val="tx2"/>
      </a:buClr>
      <a:buFont typeface="Wingdings" panose="05000000000000000000" pitchFamily="2" charset="2"/>
      <a:buChar char="§"/>
      <a:defRPr sz="800" kern="1200">
        <a:solidFill>
          <a:schemeClr val="tx1"/>
        </a:solidFill>
        <a:latin typeface="+mn-lt"/>
        <a:ea typeface="+mn-ea"/>
        <a:cs typeface="+mn-cs"/>
      </a:defRPr>
    </a:lvl3pPr>
    <a:lvl4pPr marL="54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4pPr>
    <a:lvl5pPr marL="72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5pPr>
    <a:lvl6pPr marL="90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6pPr>
    <a:lvl7pPr marL="108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7pPr>
    <a:lvl8pPr marL="126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8pPr>
    <a:lvl9pPr marL="144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9">
          <p15:clr>
            <a:srgbClr val="A4A3A4"/>
          </p15:clr>
        </p15:guide>
        <p15:guide id="2" orient="horz" pos="601">
          <p15:clr>
            <a:srgbClr val="A4A3A4"/>
          </p15:clr>
        </p15:guide>
        <p15:guide id="3" orient="horz" pos="828">
          <p15:clr>
            <a:srgbClr val="A4A3A4"/>
          </p15:clr>
        </p15:guide>
        <p15:guide id="4" orient="horz" pos="1100">
          <p15:clr>
            <a:srgbClr val="A4A3A4"/>
          </p15:clr>
        </p15:guide>
        <p15:guide id="5" orient="horz" pos="6090">
          <p15:clr>
            <a:srgbClr val="A4A3A4"/>
          </p15:clr>
        </p15:guide>
        <p15:guide id="6" orient="horz" pos="6407">
          <p15:clr>
            <a:srgbClr val="A4A3A4"/>
          </p15:clr>
        </p15:guide>
        <p15:guide id="7" orient="horz" pos="2642">
          <p15:clr>
            <a:srgbClr val="A4A3A4"/>
          </p15:clr>
        </p15:guide>
        <p15:guide id="8" orient="horz" pos="2824">
          <p15:clr>
            <a:srgbClr val="A4A3A4"/>
          </p15:clr>
        </p15:guide>
        <p15:guide id="9" orient="horz" pos="4366">
          <p15:clr>
            <a:srgbClr val="A4A3A4"/>
          </p15:clr>
        </p15:guide>
        <p15:guide id="10" orient="horz" pos="4547">
          <p15:clr>
            <a:srgbClr val="A4A3A4"/>
          </p15:clr>
        </p15:guide>
        <p15:guide id="11" orient="horz" pos="3050">
          <p15:clr>
            <a:srgbClr val="A4A3A4"/>
          </p15:clr>
        </p15:guide>
        <p15:guide id="12" orient="horz" pos="5817">
          <p15:clr>
            <a:srgbClr val="A4A3A4"/>
          </p15:clr>
        </p15:guide>
        <p15:guide id="13" pos="340">
          <p15:clr>
            <a:srgbClr val="A4A3A4"/>
          </p15:clr>
        </p15:guide>
        <p15:guide id="14" pos="4422">
          <p15:clr>
            <a:srgbClr val="A4A3A4"/>
          </p15:clr>
        </p15:guide>
        <p15:guide id="15" pos="1587">
          <p15:clr>
            <a:srgbClr val="A4A3A4"/>
          </p15:clr>
        </p15:guide>
        <p15:guide id="16" pos="1769">
          <p15:clr>
            <a:srgbClr val="A4A3A4"/>
          </p15:clr>
        </p15:guide>
        <p15:guide id="17" pos="2993">
          <p15:clr>
            <a:srgbClr val="A4A3A4"/>
          </p15:clr>
        </p15:guide>
        <p15:guide id="18" pos="319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4570"/>
    <a:srgbClr val="8992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EF6447A-24EA-4742-A8FB-1DF080B5CEFA}">
  <a:tblStyle styleId="{CEF6447A-24EA-4742-A8FB-1DF080B5CEFA}" styleName="Hazlewoods Table">
    <a:wholeTbl>
      <a:tcTxStyle>
        <a:fontRef idx="minor">
          <a:prstClr val="black"/>
        </a:fontRef>
        <a:schemeClr val="dk1"/>
      </a:tcTxStyle>
      <a:tcStyle>
        <a:tcBdr>
          <a:left>
            <a:ln>
              <a:noFill/>
            </a:ln>
          </a:left>
          <a:right>
            <a:ln>
              <a:noFill/>
            </a:ln>
          </a:right>
          <a:top>
            <a:ln w="12700" cmpd="sng">
              <a:solidFill>
                <a:schemeClr val="accent1"/>
              </a:solidFill>
            </a:ln>
          </a:top>
          <a:bottom>
            <a:ln w="12700" cmpd="sng">
              <a:solidFill>
                <a:schemeClr val="accent1"/>
              </a:solidFill>
            </a:ln>
          </a:bottom>
          <a:insideH>
            <a:ln w="12700" cmpd="sng">
              <a:solidFill>
                <a:schemeClr val="accent4"/>
              </a:solidFill>
            </a:ln>
          </a:insideH>
          <a:insideV>
            <a:ln>
              <a:noFill/>
            </a:ln>
          </a:insideV>
        </a:tcBdr>
        <a:fill>
          <a:solidFill>
            <a:schemeClr val="lt1"/>
          </a:solidFill>
        </a:fill>
      </a:tcStyle>
    </a:wholeTbl>
    <a:band1H>
      <a:tcStyle>
        <a:tcBdr/>
      </a:tcStyle>
    </a:band1H>
    <a:band2H>
      <a:tcStyle>
        <a:tcBdr/>
        <a:fill>
          <a:solidFill>
            <a:srgbClr val="F2F2F2"/>
          </a:solidFill>
        </a:fill>
      </a:tcStyle>
    </a:band2H>
    <a:band1V>
      <a:tcStyle>
        <a:tcBdr/>
      </a:tcStyle>
    </a:band1V>
    <a:band2V>
      <a:tcStyle>
        <a:tcBdr/>
      </a:tcStyle>
    </a:band2V>
    <a:lastCol>
      <a:tcTxStyle>
        <a:fontRef idx="minor">
          <a:prstClr val="black"/>
        </a:fontRef>
        <a:schemeClr val="dk1"/>
      </a:tcTxStyle>
      <a:tcStyle>
        <a:tcBdr/>
      </a:tcStyle>
    </a:lastCol>
    <a:firstCol>
      <a:tcTxStyle>
        <a:fontRef idx="minor">
          <a:prstClr val="black"/>
        </a:fontRef>
        <a:schemeClr val="dk1"/>
      </a:tcTxStyle>
      <a:tcStyle>
        <a:tcBdr/>
      </a:tcStyle>
    </a:firstCol>
    <a:lastRow>
      <a:tcTxStyle b="on">
        <a:fontRef idx="minor">
          <a:prstClr val="black"/>
        </a:fontRef>
        <a:schemeClr val="dk1"/>
      </a:tcTxStyle>
      <a:tcStyle>
        <a:tcBdr>
          <a:top>
            <a:ln w="12700" cmpd="sng">
              <a:solidFill>
                <a:schemeClr val="accent4"/>
              </a:solidFill>
            </a:ln>
          </a:top>
          <a:bottom>
            <a:ln w="12700" cmpd="sng">
              <a:solidFill>
                <a:schemeClr val="accent1"/>
              </a:solidFill>
            </a:ln>
          </a:bottom>
        </a:tcBdr>
        <a:fill>
          <a:solidFill>
            <a:srgbClr val="D1D5EA"/>
          </a:solidFill>
        </a:fill>
      </a:tcStyle>
    </a:lastRow>
    <a:firstRow>
      <a:tcTxStyle b="on">
        <a:fontRef idx="major">
          <a:prstClr val="black"/>
        </a:fontRef>
        <a:schemeClr val="lt1"/>
      </a:tcTxStyle>
      <a:tcStyle>
        <a:tcBdr>
          <a:top>
            <a:ln w="12700" cmpd="sng">
              <a:solidFill>
                <a:schemeClr val="accent1"/>
              </a:solidFill>
            </a:ln>
          </a:top>
          <a:bottom>
            <a:ln w="12700" cmpd="sng">
              <a:solidFill>
                <a:schemeClr val="accent4"/>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521" autoAdjust="0"/>
  </p:normalViewPr>
  <p:slideViewPr>
    <p:cSldViewPr showGuides="1">
      <p:cViewPr>
        <p:scale>
          <a:sx n="100" d="100"/>
          <a:sy n="100" d="100"/>
        </p:scale>
        <p:origin x="1764" y="72"/>
      </p:cViewPr>
      <p:guideLst>
        <p:guide orient="horz" pos="329"/>
        <p:guide orient="horz" pos="601"/>
        <p:guide orient="horz" pos="828"/>
        <p:guide orient="horz" pos="1100"/>
        <p:guide orient="horz" pos="6090"/>
        <p:guide orient="horz" pos="6407"/>
        <p:guide orient="horz" pos="2642"/>
        <p:guide orient="horz" pos="2824"/>
        <p:guide orient="horz" pos="4366"/>
        <p:guide orient="horz" pos="4547"/>
        <p:guide orient="horz" pos="3050"/>
        <p:guide orient="horz" pos="5817"/>
        <p:guide pos="340"/>
        <p:guide pos="4422"/>
        <p:guide pos="1587"/>
        <p:guide pos="1769"/>
        <p:guide pos="2993"/>
        <p:guide pos="3197"/>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Page without Image">
    <p:spTree>
      <p:nvGrpSpPr>
        <p:cNvPr id="1" name=""/>
        <p:cNvGrpSpPr/>
        <p:nvPr/>
      </p:nvGrpSpPr>
      <p:grpSpPr>
        <a:xfrm>
          <a:off x="0" y="0"/>
          <a:ext cx="0" cy="0"/>
          <a:chOff x="0" y="0"/>
          <a:chExt cx="0" cy="0"/>
        </a:xfrm>
      </p:grpSpPr>
      <p:sp>
        <p:nvSpPr>
          <p:cNvPr id="2" name="Title 1"/>
          <p:cNvSpPr>
            <a:spLocks noGrp="1"/>
          </p:cNvSpPr>
          <p:nvPr>
            <p:ph type="ctrTitle"/>
          </p:nvPr>
        </p:nvSpPr>
        <p:spPr>
          <a:xfrm>
            <a:off x="540631" y="511375"/>
            <a:ext cx="6480000" cy="1037716"/>
          </a:xfrm>
          <a:solidFill>
            <a:schemeClr val="tx2"/>
          </a:solidFill>
        </p:spPr>
        <p:txBody>
          <a:bodyPr lIns="90000" tIns="90000" rIns="90000" bIns="450000">
            <a:spAutoFit/>
          </a:bodyPr>
          <a:lstStyle>
            <a:lvl1pPr>
              <a:defRPr sz="3200">
                <a:solidFill>
                  <a:schemeClr val="bg1"/>
                </a:solidFill>
              </a:defRPr>
            </a:lvl1pPr>
          </a:lstStyle>
          <a:p>
            <a:r>
              <a:rPr lang="en-US" noProof="0"/>
              <a:t>Click to edit Master title style</a:t>
            </a:r>
            <a:endParaRPr lang="en-GB" noProof="0" dirty="0"/>
          </a:p>
        </p:txBody>
      </p:sp>
      <p:sp>
        <p:nvSpPr>
          <p:cNvPr id="10" name="Text Placeholder 9"/>
          <p:cNvSpPr>
            <a:spLocks noGrp="1"/>
          </p:cNvSpPr>
          <p:nvPr>
            <p:ph type="body" sz="quarter" idx="14" hasCustomPrompt="1"/>
          </p:nvPr>
        </p:nvSpPr>
        <p:spPr>
          <a:xfrm>
            <a:off x="4751388" y="1123375"/>
            <a:ext cx="2269243" cy="324000"/>
          </a:xfrm>
        </p:spPr>
        <p:txBody>
          <a:bodyPr lIns="90000" tIns="90000" rIns="90000" bIns="180000">
            <a:noAutofit/>
          </a:bodyPr>
          <a:lstStyle>
            <a:lvl1pPr algn="r">
              <a:spcBef>
                <a:spcPts val="0"/>
              </a:spcBef>
              <a:defRPr b="1" i="0" cap="none" baseline="0">
                <a:solidFill>
                  <a:schemeClr val="bg1"/>
                </a:solidFill>
              </a:defRPr>
            </a:lvl1pPr>
          </a:lstStyle>
          <a:p>
            <a:pPr lvl="0"/>
            <a:r>
              <a:rPr lang="en-GB" noProof="0" dirty="0"/>
              <a:t>Insert Date</a:t>
            </a:r>
          </a:p>
        </p:txBody>
      </p:sp>
      <p:sp>
        <p:nvSpPr>
          <p:cNvPr id="12" name="Rectangle 11"/>
          <p:cNvSpPr/>
          <p:nvPr userDrawn="1"/>
        </p:nvSpPr>
        <p:spPr bwMode="gray">
          <a:xfrm>
            <a:off x="540631" y="9515901"/>
            <a:ext cx="6480000" cy="6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b" anchorCtr="0"/>
          <a:lstStyle/>
          <a:p>
            <a:pPr marL="0" marR="0" indent="0" algn="l" defTabSz="914400" rtl="0" eaLnBrk="1" fontAlgn="auto" latinLnBrk="0" hangingPunct="1">
              <a:lnSpc>
                <a:spcPct val="100000"/>
              </a:lnSpc>
              <a:spcBef>
                <a:spcPts val="0"/>
              </a:spcBef>
              <a:spcAft>
                <a:spcPts val="0"/>
              </a:spcAft>
              <a:buClrTx/>
              <a:buSzTx/>
              <a:buFontTx/>
              <a:buNone/>
              <a:tabLst/>
              <a:defRPr/>
            </a:pPr>
            <a:r>
              <a:rPr lang="en-GB" sz="800" noProof="0" dirty="0">
                <a:solidFill>
                  <a:schemeClr val="bg1"/>
                </a:solidFill>
              </a:rPr>
              <a:t>www.hazlewoods.co.uk</a:t>
            </a:r>
          </a:p>
        </p:txBody>
      </p:sp>
      <p:sp>
        <p:nvSpPr>
          <p:cNvPr id="15" name="Content Placeholder 14"/>
          <p:cNvSpPr>
            <a:spLocks noGrp="1"/>
          </p:cNvSpPr>
          <p:nvPr>
            <p:ph sz="quarter" idx="15"/>
          </p:nvPr>
        </p:nvSpPr>
        <p:spPr>
          <a:xfrm>
            <a:off x="534864" y="1736724"/>
            <a:ext cx="1978025" cy="748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7" name="Content Placeholder 16"/>
          <p:cNvSpPr>
            <a:spLocks noGrp="1"/>
          </p:cNvSpPr>
          <p:nvPr>
            <p:ph sz="quarter" idx="16"/>
          </p:nvPr>
        </p:nvSpPr>
        <p:spPr>
          <a:xfrm>
            <a:off x="2798763" y="1736724"/>
            <a:ext cx="4211637" cy="748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1" name="Text Placeholder 9"/>
          <p:cNvSpPr>
            <a:spLocks noGrp="1"/>
          </p:cNvSpPr>
          <p:nvPr>
            <p:ph type="body" sz="quarter" idx="17" hasCustomPrompt="1"/>
          </p:nvPr>
        </p:nvSpPr>
        <p:spPr>
          <a:xfrm>
            <a:off x="540631" y="1123375"/>
            <a:ext cx="4210757" cy="324000"/>
          </a:xfrm>
        </p:spPr>
        <p:txBody>
          <a:bodyPr lIns="90000" tIns="90000" rIns="90000" bIns="180000">
            <a:noAutofit/>
          </a:bodyPr>
          <a:lstStyle>
            <a:lvl1pPr algn="l">
              <a:spcBef>
                <a:spcPts val="0"/>
              </a:spcBef>
              <a:defRPr b="1" i="0" cap="all" baseline="0">
                <a:solidFill>
                  <a:schemeClr val="bg1"/>
                </a:solidFill>
              </a:defRPr>
            </a:lvl1pPr>
          </a:lstStyle>
          <a:p>
            <a:pPr lvl="0"/>
            <a:r>
              <a:rPr lang="en-GB" noProof="0" dirty="0"/>
              <a:t>Insert minor title</a:t>
            </a:r>
          </a:p>
        </p:txBody>
      </p:sp>
      <p:pic>
        <p:nvPicPr>
          <p:cNvPr id="9" name="Picture 8">
            <a:extLst>
              <a:ext uri="{FF2B5EF4-FFF2-40B4-BE49-F238E27FC236}">
                <a16:creationId xmlns:a16="http://schemas.microsoft.com/office/drawing/2014/main" id="{7C7E2C08-9C55-4B16-9FDE-97E455FD4E53}"/>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42424" t="-1" b="-29841"/>
          <a:stretch/>
        </p:blipFill>
        <p:spPr>
          <a:xfrm>
            <a:off x="5508823" y="9636996"/>
            <a:ext cx="1368153" cy="526905"/>
          </a:xfrm>
          <a:prstGeom prst="rect">
            <a:avLst/>
          </a:prstGeom>
        </p:spPr>
      </p:pic>
    </p:spTree>
    <p:extLst>
      <p:ext uri="{BB962C8B-B14F-4D97-AF65-F5344CB8AC3E}">
        <p14:creationId xmlns:p14="http://schemas.microsoft.com/office/powerpoint/2010/main" val="1855957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Page with Imag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17369" y="0"/>
            <a:ext cx="7596000" cy="4483100"/>
          </a:xfrm>
          <a:solidFill>
            <a:schemeClr val="bg2"/>
          </a:solidFill>
        </p:spPr>
        <p:txBody>
          <a:bodyPr/>
          <a:lstStyle/>
          <a:p>
            <a:r>
              <a:rPr lang="en-US" noProof="0"/>
              <a:t>Click icon to add picture</a:t>
            </a:r>
            <a:endParaRPr lang="en-GB" noProof="0" dirty="0"/>
          </a:p>
        </p:txBody>
      </p:sp>
      <p:sp>
        <p:nvSpPr>
          <p:cNvPr id="2" name="Title 1"/>
          <p:cNvSpPr>
            <a:spLocks noGrp="1"/>
          </p:cNvSpPr>
          <p:nvPr>
            <p:ph type="ctrTitle"/>
          </p:nvPr>
        </p:nvSpPr>
        <p:spPr>
          <a:xfrm>
            <a:off x="540631" y="511375"/>
            <a:ext cx="6480000" cy="1037716"/>
          </a:xfrm>
          <a:solidFill>
            <a:schemeClr val="tx2"/>
          </a:solidFill>
        </p:spPr>
        <p:txBody>
          <a:bodyPr lIns="90000" tIns="90000" rIns="90000" bIns="450000">
            <a:spAutoFit/>
          </a:bodyPr>
          <a:lstStyle>
            <a:lvl1pPr>
              <a:defRPr sz="3200">
                <a:solidFill>
                  <a:schemeClr val="bg1"/>
                </a:solidFill>
              </a:defRPr>
            </a:lvl1pPr>
          </a:lstStyle>
          <a:p>
            <a:r>
              <a:rPr lang="en-US" noProof="0"/>
              <a:t>Click to edit Master title style</a:t>
            </a:r>
            <a:endParaRPr lang="en-GB" noProof="0" dirty="0"/>
          </a:p>
        </p:txBody>
      </p:sp>
      <p:sp>
        <p:nvSpPr>
          <p:cNvPr id="3" name="Subtitle 2"/>
          <p:cNvSpPr>
            <a:spLocks noGrp="1"/>
          </p:cNvSpPr>
          <p:nvPr>
            <p:ph type="subTitle" idx="1"/>
          </p:nvPr>
        </p:nvSpPr>
        <p:spPr>
          <a:xfrm>
            <a:off x="540631" y="3746339"/>
            <a:ext cx="6480000" cy="432000"/>
          </a:xfrm>
        </p:spPr>
        <p:txBody>
          <a:bodyPr anchor="b" anchorCtr="0"/>
          <a:lstStyle>
            <a:lvl1pPr marL="0" indent="0" algn="l">
              <a:spcBef>
                <a:spcPts val="0"/>
              </a:spcBef>
              <a:buNone/>
              <a:defRPr sz="2400" b="0"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a:t>Click to edit Master subtitle style</a:t>
            </a:r>
            <a:endParaRPr lang="en-GB" noProof="0" dirty="0"/>
          </a:p>
        </p:txBody>
      </p:sp>
      <p:sp>
        <p:nvSpPr>
          <p:cNvPr id="10" name="Text Placeholder 9"/>
          <p:cNvSpPr>
            <a:spLocks noGrp="1"/>
          </p:cNvSpPr>
          <p:nvPr>
            <p:ph type="body" sz="quarter" idx="14" hasCustomPrompt="1"/>
          </p:nvPr>
        </p:nvSpPr>
        <p:spPr>
          <a:xfrm>
            <a:off x="4751388" y="1123375"/>
            <a:ext cx="2269243" cy="324000"/>
          </a:xfrm>
        </p:spPr>
        <p:txBody>
          <a:bodyPr lIns="90000" tIns="90000" rIns="90000" bIns="180000">
            <a:noAutofit/>
          </a:bodyPr>
          <a:lstStyle>
            <a:lvl1pPr algn="r">
              <a:spcBef>
                <a:spcPts val="0"/>
              </a:spcBef>
              <a:defRPr b="1" i="0" cap="none" baseline="0">
                <a:solidFill>
                  <a:schemeClr val="bg1"/>
                </a:solidFill>
              </a:defRPr>
            </a:lvl1pPr>
          </a:lstStyle>
          <a:p>
            <a:pPr lvl="0"/>
            <a:r>
              <a:rPr lang="en-GB" noProof="0" dirty="0"/>
              <a:t>Insert Date</a:t>
            </a:r>
          </a:p>
        </p:txBody>
      </p:sp>
      <p:sp>
        <p:nvSpPr>
          <p:cNvPr id="12" name="Rectangle 11"/>
          <p:cNvSpPr/>
          <p:nvPr userDrawn="1"/>
        </p:nvSpPr>
        <p:spPr bwMode="gray">
          <a:xfrm>
            <a:off x="540631" y="9515901"/>
            <a:ext cx="6480000" cy="6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b" anchorCtr="0"/>
          <a:lstStyle/>
          <a:p>
            <a:pPr marL="0" marR="0" indent="0" algn="l" defTabSz="914400" rtl="0" eaLnBrk="1" fontAlgn="auto" latinLnBrk="0" hangingPunct="1">
              <a:lnSpc>
                <a:spcPct val="100000"/>
              </a:lnSpc>
              <a:spcBef>
                <a:spcPts val="0"/>
              </a:spcBef>
              <a:spcAft>
                <a:spcPts val="0"/>
              </a:spcAft>
              <a:buClrTx/>
              <a:buSzTx/>
              <a:buFontTx/>
              <a:buNone/>
              <a:tabLst/>
              <a:defRPr/>
            </a:pPr>
            <a:r>
              <a:rPr lang="en-GB" sz="800" noProof="0" dirty="0">
                <a:solidFill>
                  <a:schemeClr val="bg1"/>
                </a:solidFill>
              </a:rPr>
              <a:t>www.hazlewoods.co.uk</a:t>
            </a:r>
          </a:p>
        </p:txBody>
      </p:sp>
      <p:sp>
        <p:nvSpPr>
          <p:cNvPr id="15" name="Content Placeholder 14"/>
          <p:cNvSpPr>
            <a:spLocks noGrp="1"/>
          </p:cNvSpPr>
          <p:nvPr>
            <p:ph sz="quarter" idx="15"/>
          </p:nvPr>
        </p:nvSpPr>
        <p:spPr>
          <a:xfrm>
            <a:off x="534864" y="4832350"/>
            <a:ext cx="1978025" cy="4392613"/>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7" name="Content Placeholder 16"/>
          <p:cNvSpPr>
            <a:spLocks noGrp="1"/>
          </p:cNvSpPr>
          <p:nvPr>
            <p:ph sz="quarter" idx="16"/>
          </p:nvPr>
        </p:nvSpPr>
        <p:spPr>
          <a:xfrm>
            <a:off x="2798763" y="4832350"/>
            <a:ext cx="4211637" cy="4392613"/>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3" name="Rectangle 12"/>
          <p:cNvSpPr/>
          <p:nvPr userDrawn="1"/>
        </p:nvSpPr>
        <p:spPr>
          <a:xfrm>
            <a:off x="-2679848" y="1448087"/>
            <a:ext cx="2340000" cy="1586927"/>
          </a:xfrm>
          <a:prstGeom prst="rect">
            <a:avLst/>
          </a:prstGeom>
          <a:solidFill>
            <a:schemeClr val="tx2"/>
          </a:solidFill>
        </p:spPr>
        <p:txBody>
          <a:bodyPr wrap="square" lIns="180000" tIns="180000" rIns="180000" bIns="180000">
            <a:spAutoFit/>
          </a:bodyPr>
          <a:lstStyle/>
          <a:p>
            <a:pPr lvl="1">
              <a:buClr>
                <a:schemeClr val="bg1"/>
              </a:buClr>
            </a:pPr>
            <a:r>
              <a:rPr lang="en-GB" b="1" dirty="0">
                <a:solidFill>
                  <a:schemeClr val="bg1"/>
                </a:solidFill>
              </a:rPr>
              <a:t>Best practice is to use an image, similar to this one</a:t>
            </a:r>
          </a:p>
          <a:p>
            <a:pPr lvl="1">
              <a:buClr>
                <a:schemeClr val="bg1"/>
              </a:buClr>
            </a:pPr>
            <a:r>
              <a:rPr lang="en-GB" b="1" dirty="0">
                <a:solidFill>
                  <a:schemeClr val="bg1"/>
                </a:solidFill>
              </a:rPr>
              <a:t>To replace, delete this image and click on the picture icon    to insert a new one </a:t>
            </a:r>
          </a:p>
          <a:p>
            <a:pPr lvl="1">
              <a:buClr>
                <a:schemeClr val="bg1"/>
              </a:buClr>
            </a:pPr>
            <a:r>
              <a:rPr lang="en-GB" b="1" dirty="0">
                <a:solidFill>
                  <a:schemeClr val="bg1"/>
                </a:solidFill>
              </a:rPr>
              <a:t>Once the image is inserted, right click to ‘Send to Back’</a:t>
            </a:r>
          </a:p>
          <a:p>
            <a:pPr lvl="1">
              <a:buClr>
                <a:schemeClr val="bg1"/>
              </a:buClr>
            </a:pPr>
            <a:r>
              <a:rPr lang="en-GB" b="1" dirty="0">
                <a:solidFill>
                  <a:schemeClr val="bg1"/>
                </a:solidFill>
              </a:rPr>
              <a:t>Alternatively, use the cover slide layout without picture</a:t>
            </a:r>
          </a:p>
        </p:txBody>
      </p:sp>
      <p:sp>
        <p:nvSpPr>
          <p:cNvPr id="16" name="Text Placeholder 9"/>
          <p:cNvSpPr>
            <a:spLocks noGrp="1"/>
          </p:cNvSpPr>
          <p:nvPr>
            <p:ph type="body" sz="quarter" idx="17" hasCustomPrompt="1"/>
          </p:nvPr>
        </p:nvSpPr>
        <p:spPr>
          <a:xfrm>
            <a:off x="540631" y="1123375"/>
            <a:ext cx="4210757" cy="324000"/>
          </a:xfrm>
        </p:spPr>
        <p:txBody>
          <a:bodyPr lIns="90000" tIns="90000" rIns="90000" bIns="180000">
            <a:noAutofit/>
          </a:bodyPr>
          <a:lstStyle>
            <a:lvl1pPr algn="l">
              <a:spcBef>
                <a:spcPts val="0"/>
              </a:spcBef>
              <a:defRPr b="1" i="0" cap="all" baseline="0">
                <a:solidFill>
                  <a:schemeClr val="bg1"/>
                </a:solidFill>
              </a:defRPr>
            </a:lvl1pPr>
          </a:lstStyle>
          <a:p>
            <a:pPr lvl="0"/>
            <a:r>
              <a:rPr lang="en-GB" noProof="0" dirty="0"/>
              <a:t>Insert minor title</a:t>
            </a:r>
          </a:p>
        </p:txBody>
      </p:sp>
      <p:pic>
        <p:nvPicPr>
          <p:cNvPr id="14" name="Picture 13">
            <a:extLst>
              <a:ext uri="{FF2B5EF4-FFF2-40B4-BE49-F238E27FC236}">
                <a16:creationId xmlns:a16="http://schemas.microsoft.com/office/drawing/2014/main" id="{B334747B-C50B-4109-B380-008537A11F1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42424" t="-1" b="-29841"/>
          <a:stretch/>
        </p:blipFill>
        <p:spPr>
          <a:xfrm>
            <a:off x="5508823" y="9626085"/>
            <a:ext cx="1368153" cy="526905"/>
          </a:xfrm>
          <a:prstGeom prst="rect">
            <a:avLst/>
          </a:prstGeom>
        </p:spPr>
      </p:pic>
    </p:spTree>
    <p:extLst>
      <p:ext uri="{BB962C8B-B14F-4D97-AF65-F5344CB8AC3E}">
        <p14:creationId xmlns:p14="http://schemas.microsoft.com/office/powerpoint/2010/main" val="323052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ternal P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dirty="0"/>
          </a:p>
        </p:txBody>
      </p:sp>
      <p:sp>
        <p:nvSpPr>
          <p:cNvPr id="3" name="Content Placeholder 2"/>
          <p:cNvSpPr>
            <a:spLocks noGrp="1"/>
          </p:cNvSpPr>
          <p:nvPr>
            <p:ph idx="1"/>
          </p:nvPr>
        </p:nvSpPr>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Tree>
    <p:extLst>
      <p:ext uri="{BB962C8B-B14F-4D97-AF65-F5344CB8AC3E}">
        <p14:creationId xmlns:p14="http://schemas.microsoft.com/office/powerpoint/2010/main" val="365255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ernal Page with Key Mess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dirty="0"/>
          </a:p>
        </p:txBody>
      </p:sp>
      <p:sp>
        <p:nvSpPr>
          <p:cNvPr id="10" name="Content Placeholder 9"/>
          <p:cNvSpPr>
            <a:spLocks noGrp="1"/>
          </p:cNvSpPr>
          <p:nvPr>
            <p:ph sz="quarter" idx="13"/>
          </p:nvPr>
        </p:nvSpPr>
        <p:spPr>
          <a:xfrm>
            <a:off x="530225" y="1736724"/>
            <a:ext cx="1979613" cy="7920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1" name="Content Placeholder 9"/>
          <p:cNvSpPr>
            <a:spLocks noGrp="1"/>
          </p:cNvSpPr>
          <p:nvPr>
            <p:ph sz="quarter" idx="14"/>
          </p:nvPr>
        </p:nvSpPr>
        <p:spPr>
          <a:xfrm>
            <a:off x="2798763" y="1736724"/>
            <a:ext cx="4211637" cy="7920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Tree>
    <p:extLst>
      <p:ext uri="{BB962C8B-B14F-4D97-AF65-F5344CB8AC3E}">
        <p14:creationId xmlns:p14="http://schemas.microsoft.com/office/powerpoint/2010/main" val="628307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ack Pag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727" y="9595172"/>
            <a:ext cx="2522534" cy="751519"/>
          </a:xfrm>
          <a:prstGeom prst="rect">
            <a:avLst/>
          </a:prstGeom>
        </p:spPr>
      </p:pic>
      <p:sp>
        <p:nvSpPr>
          <p:cNvPr id="5" name="Rectangle 4"/>
          <p:cNvSpPr/>
          <p:nvPr userDrawn="1"/>
        </p:nvSpPr>
        <p:spPr bwMode="gray">
          <a:xfrm>
            <a:off x="540630" y="8734031"/>
            <a:ext cx="6480000" cy="929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6" name="Rectangle 5"/>
          <p:cNvSpPr/>
          <p:nvPr userDrawn="1"/>
        </p:nvSpPr>
        <p:spPr>
          <a:xfrm>
            <a:off x="540631" y="9696695"/>
            <a:ext cx="4104096" cy="461665"/>
          </a:xfrm>
          <a:prstGeom prst="rect">
            <a:avLst/>
          </a:prstGeom>
        </p:spPr>
        <p:txBody>
          <a:bodyPr wrap="square" lIns="0" tIns="0" rIns="0" bIns="0" anchor="b" anchorCtr="0">
            <a:spAutoFit/>
          </a:bodyPr>
          <a:lstStyle/>
          <a:p>
            <a:r>
              <a:rPr lang="en-GB" sz="500" noProof="0" dirty="0"/>
              <a:t>This newsletter has been prepared as a guide to topics of current financial business interests. We strongly recommend you take professional advice before making decisions on matters discussed here. No responsibility for any loss to any person acting as a result of the material can be accepted by us. </a:t>
            </a:r>
            <a:r>
              <a:rPr lang="en-GB" sz="500" noProof="0" dirty="0" err="1"/>
              <a:t>Hazlewoods</a:t>
            </a:r>
            <a:r>
              <a:rPr lang="en-GB" sz="500" noProof="0" dirty="0"/>
              <a:t> LLP is a Limited Liability Partnership registered in England and Wales with number OC311817. Registered office: </a:t>
            </a:r>
            <a:r>
              <a:rPr lang="en-GB" sz="500" noProof="0" dirty="0" err="1"/>
              <a:t>Staverton</a:t>
            </a:r>
            <a:r>
              <a:rPr lang="en-GB" sz="500" noProof="0" dirty="0"/>
              <a:t> Court, </a:t>
            </a:r>
            <a:r>
              <a:rPr lang="en-GB" sz="500" noProof="0" dirty="0" err="1"/>
              <a:t>Staverton</a:t>
            </a:r>
            <a:r>
              <a:rPr lang="en-GB" sz="500" noProof="0" dirty="0"/>
              <a:t>, Cheltenham, </a:t>
            </a:r>
            <a:r>
              <a:rPr lang="en-GB" sz="500" noProof="0" dirty="0" err="1"/>
              <a:t>Glos</a:t>
            </a:r>
            <a:r>
              <a:rPr lang="en-GB" sz="500" noProof="0" dirty="0"/>
              <a:t>, GL51 0UX. A list of LLP partners is available for inspection at each office. </a:t>
            </a:r>
            <a:r>
              <a:rPr lang="en-GB" sz="500" noProof="0" dirty="0" err="1"/>
              <a:t>Hazlewoods</a:t>
            </a:r>
            <a:r>
              <a:rPr lang="en-GB" sz="500" noProof="0" dirty="0"/>
              <a:t> LLP is registered to</a:t>
            </a:r>
            <a:r>
              <a:rPr lang="en-GB" sz="500" baseline="0" noProof="0" dirty="0"/>
              <a:t> </a:t>
            </a:r>
            <a:r>
              <a:rPr lang="en-GB" sz="500" noProof="0" dirty="0"/>
              <a:t>carry on audit work in the UK and Ireland and regulated for a range of investment business activities by the institute of Chartered Accountants in England &amp; Wales.</a:t>
            </a:r>
          </a:p>
        </p:txBody>
      </p:sp>
      <p:pic>
        <p:nvPicPr>
          <p:cNvPr id="39"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gray">
          <a:xfrm>
            <a:off x="4737195" y="8911402"/>
            <a:ext cx="2102894" cy="574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 name="Rectangle 40"/>
          <p:cNvSpPr/>
          <p:nvPr userDrawn="1"/>
        </p:nvSpPr>
        <p:spPr bwMode="gray">
          <a:xfrm>
            <a:off x="540631" y="527905"/>
            <a:ext cx="6480000" cy="7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2055" name="Text Placeholder 2054"/>
          <p:cNvSpPr>
            <a:spLocks noGrp="1"/>
          </p:cNvSpPr>
          <p:nvPr>
            <p:ph type="body" sz="quarter" idx="13" hasCustomPrompt="1"/>
          </p:nvPr>
        </p:nvSpPr>
        <p:spPr>
          <a:xfrm>
            <a:off x="719363" y="8911402"/>
            <a:ext cx="3600000" cy="574675"/>
          </a:xfrm>
        </p:spPr>
        <p:txBody>
          <a:bodyPr/>
          <a:lstStyle>
            <a:lvl1pPr>
              <a:spcBef>
                <a:spcPts val="0"/>
              </a:spcBef>
              <a:defRPr cap="none"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noProof="0" dirty="0"/>
              <a:t>Insert Address</a:t>
            </a:r>
          </a:p>
        </p:txBody>
      </p:sp>
      <p:sp>
        <p:nvSpPr>
          <p:cNvPr id="48" name="Content Placeholder 2"/>
          <p:cNvSpPr>
            <a:spLocks noGrp="1"/>
          </p:cNvSpPr>
          <p:nvPr>
            <p:ph idx="1"/>
          </p:nvPr>
        </p:nvSpPr>
        <p:spPr>
          <a:xfrm>
            <a:off x="528908" y="946783"/>
            <a:ext cx="6480000" cy="7560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Tree>
    <p:extLst>
      <p:ext uri="{BB962C8B-B14F-4D97-AF65-F5344CB8AC3E}">
        <p14:creationId xmlns:p14="http://schemas.microsoft.com/office/powerpoint/2010/main" val="3312630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ack Page with Key Message">
    <p:spTree>
      <p:nvGrpSpPr>
        <p:cNvPr id="1" name=""/>
        <p:cNvGrpSpPr/>
        <p:nvPr/>
      </p:nvGrpSpPr>
      <p:grpSpPr>
        <a:xfrm>
          <a:off x="0" y="0"/>
          <a:ext cx="0" cy="0"/>
          <a:chOff x="0" y="0"/>
          <a:chExt cx="0" cy="0"/>
        </a:xfrm>
      </p:grpSpPr>
      <p:sp>
        <p:nvSpPr>
          <p:cNvPr id="5" name="Rectangle 4"/>
          <p:cNvSpPr/>
          <p:nvPr userDrawn="1"/>
        </p:nvSpPr>
        <p:spPr bwMode="gray">
          <a:xfrm>
            <a:off x="540630" y="8734031"/>
            <a:ext cx="6480000" cy="929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pic>
        <p:nvPicPr>
          <p:cNvPr id="39"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4737195" y="8911402"/>
            <a:ext cx="2102894" cy="574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 name="Rectangle 40"/>
          <p:cNvSpPr/>
          <p:nvPr userDrawn="1"/>
        </p:nvSpPr>
        <p:spPr bwMode="gray">
          <a:xfrm>
            <a:off x="540631" y="527905"/>
            <a:ext cx="6480000" cy="7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2055" name="Text Placeholder 2054"/>
          <p:cNvSpPr>
            <a:spLocks noGrp="1"/>
          </p:cNvSpPr>
          <p:nvPr>
            <p:ph type="body" sz="quarter" idx="13" hasCustomPrompt="1"/>
          </p:nvPr>
        </p:nvSpPr>
        <p:spPr>
          <a:xfrm>
            <a:off x="719363" y="8911402"/>
            <a:ext cx="3600000" cy="574675"/>
          </a:xfrm>
        </p:spPr>
        <p:txBody>
          <a:bodyPr/>
          <a:lstStyle>
            <a:lvl1pPr>
              <a:spcBef>
                <a:spcPts val="0"/>
              </a:spcBef>
              <a:defRPr cap="none"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noProof="0" dirty="0"/>
              <a:t>Insert Address</a:t>
            </a:r>
          </a:p>
        </p:txBody>
      </p:sp>
      <p:sp>
        <p:nvSpPr>
          <p:cNvPr id="48" name="Content Placeholder 2"/>
          <p:cNvSpPr>
            <a:spLocks noGrp="1"/>
          </p:cNvSpPr>
          <p:nvPr>
            <p:ph idx="1"/>
          </p:nvPr>
        </p:nvSpPr>
        <p:spPr>
          <a:xfrm>
            <a:off x="528908" y="946783"/>
            <a:ext cx="6480000" cy="7560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644727" y="9595172"/>
            <a:ext cx="2522534" cy="751519"/>
          </a:xfrm>
          <a:prstGeom prst="rect">
            <a:avLst/>
          </a:prstGeom>
        </p:spPr>
      </p:pic>
      <p:sp>
        <p:nvSpPr>
          <p:cNvPr id="10" name="Rectangle 9"/>
          <p:cNvSpPr/>
          <p:nvPr userDrawn="1"/>
        </p:nvSpPr>
        <p:spPr>
          <a:xfrm>
            <a:off x="540631" y="9696695"/>
            <a:ext cx="4104096" cy="461665"/>
          </a:xfrm>
          <a:prstGeom prst="rect">
            <a:avLst/>
          </a:prstGeom>
        </p:spPr>
        <p:txBody>
          <a:bodyPr wrap="square" lIns="0" tIns="0" rIns="0" bIns="0" anchor="b" anchorCtr="0">
            <a:spAutoFit/>
          </a:bodyPr>
          <a:lstStyle/>
          <a:p>
            <a:r>
              <a:rPr lang="en-GB" sz="500" noProof="0" dirty="0"/>
              <a:t>This newsletter has been prepared as a guide to topics of current financial business interests. We strongly recommend you take professional advice before making decisions on matters discussed here. No responsibility for any loss to any person acting as a result of the material can be accepted by us. </a:t>
            </a:r>
            <a:r>
              <a:rPr lang="en-GB" sz="500" noProof="0" dirty="0" err="1"/>
              <a:t>Hazlewoods</a:t>
            </a:r>
            <a:r>
              <a:rPr lang="en-GB" sz="500" noProof="0" dirty="0"/>
              <a:t> LLP is a Limited Liability Partnership registered in England and Wales with number OC311817. Registered office: </a:t>
            </a:r>
            <a:r>
              <a:rPr lang="en-GB" sz="500" noProof="0" dirty="0" err="1"/>
              <a:t>Staverton</a:t>
            </a:r>
            <a:r>
              <a:rPr lang="en-GB" sz="500" noProof="0" dirty="0"/>
              <a:t> Court, </a:t>
            </a:r>
            <a:r>
              <a:rPr lang="en-GB" sz="500" noProof="0" dirty="0" err="1"/>
              <a:t>Staverton</a:t>
            </a:r>
            <a:r>
              <a:rPr lang="en-GB" sz="500" noProof="0" dirty="0"/>
              <a:t>, Cheltenham, </a:t>
            </a:r>
            <a:r>
              <a:rPr lang="en-GB" sz="500" noProof="0" dirty="0" err="1"/>
              <a:t>Glos</a:t>
            </a:r>
            <a:r>
              <a:rPr lang="en-GB" sz="500" noProof="0" dirty="0"/>
              <a:t>, GL51 0UX. A list of LLP partners is available for inspection at each office. </a:t>
            </a:r>
            <a:r>
              <a:rPr lang="en-GB" sz="500" noProof="0" dirty="0" err="1"/>
              <a:t>Hazlewoods</a:t>
            </a:r>
            <a:r>
              <a:rPr lang="en-GB" sz="500" noProof="0" dirty="0"/>
              <a:t> LLP is registered to</a:t>
            </a:r>
            <a:r>
              <a:rPr lang="en-GB" sz="500" baseline="0" noProof="0" dirty="0"/>
              <a:t> </a:t>
            </a:r>
            <a:r>
              <a:rPr lang="en-GB" sz="500" noProof="0" dirty="0"/>
              <a:t>carry on audit work in the UK and Ireland and regulated for a range of investment business activities by the institute of Chartered Accountants in England &amp; Wales.</a:t>
            </a:r>
          </a:p>
        </p:txBody>
      </p:sp>
    </p:spTree>
    <p:extLst>
      <p:ext uri="{BB962C8B-B14F-4D97-AF65-F5344CB8AC3E}">
        <p14:creationId xmlns:p14="http://schemas.microsoft.com/office/powerpoint/2010/main" val="1521082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28908" y="942001"/>
            <a:ext cx="6480000" cy="360000"/>
          </a:xfrm>
          <a:prstGeom prst="rect">
            <a:avLst/>
          </a:prstGeom>
        </p:spPr>
        <p:txBody>
          <a:bodyPr vert="horz" lIns="0" tIns="0" rIns="0" bIns="0" rtlCol="0" anchor="t" anchorCtr="0">
            <a:noAutofit/>
          </a:bodyPr>
          <a:lstStyle/>
          <a:p>
            <a:r>
              <a:rPr lang="en-US" noProof="0"/>
              <a:t>Click to edit Master title style</a:t>
            </a:r>
            <a:endParaRPr lang="en-GB" noProof="0" dirty="0"/>
          </a:p>
        </p:txBody>
      </p:sp>
      <p:sp>
        <p:nvSpPr>
          <p:cNvPr id="3" name="Text Placeholder 2"/>
          <p:cNvSpPr>
            <a:spLocks noGrp="1"/>
          </p:cNvSpPr>
          <p:nvPr>
            <p:ph type="body" idx="1"/>
          </p:nvPr>
        </p:nvSpPr>
        <p:spPr>
          <a:xfrm>
            <a:off x="528908" y="1732583"/>
            <a:ext cx="6480000" cy="7920000"/>
          </a:xfrm>
          <a:prstGeom prst="rect">
            <a:avLst/>
          </a:prstGeom>
        </p:spPr>
        <p:txBody>
          <a:bodyPr vert="horz" lIns="0" tIns="0" rIns="0" bIns="0" numCol="1" spcCol="180000" rtlCol="0" anchor="t" anchorCtr="0">
            <a:no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5" name="Rectangle 14"/>
          <p:cNvSpPr/>
          <p:nvPr userDrawn="1"/>
        </p:nvSpPr>
        <p:spPr bwMode="gray">
          <a:xfrm>
            <a:off x="540631" y="527905"/>
            <a:ext cx="6480000" cy="7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9" name="Rectangle 18"/>
          <p:cNvSpPr/>
          <p:nvPr userDrawn="1"/>
        </p:nvSpPr>
        <p:spPr bwMode="gray">
          <a:xfrm>
            <a:off x="540631" y="10091901"/>
            <a:ext cx="6480000" cy="7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Tree>
    <p:extLst>
      <p:ext uri="{BB962C8B-B14F-4D97-AF65-F5344CB8AC3E}">
        <p14:creationId xmlns:p14="http://schemas.microsoft.com/office/powerpoint/2010/main" val="1904069405"/>
      </p:ext>
    </p:extLst>
  </p:cSld>
  <p:clrMap bg1="lt1" tx1="dk1" bg2="lt2" tx2="dk2" accent1="accent1" accent2="accent2" accent3="accent3" accent4="accent4" accent5="accent5" accent6="accent6" hlink="hlink" folHlink="folHlink"/>
  <p:sldLayoutIdLst>
    <p:sldLayoutId id="2147483656" r:id="rId1"/>
    <p:sldLayoutId id="2147483649" r:id="rId2"/>
    <p:sldLayoutId id="2147483650" r:id="rId3"/>
    <p:sldLayoutId id="2147483652" r:id="rId4"/>
    <p:sldLayoutId id="2147483657" r:id="rId5"/>
    <p:sldLayoutId id="2147483658" r:id="rId6"/>
  </p:sldLayoutIdLst>
  <p:txStyles>
    <p:titleStyle>
      <a:lvl1pPr algn="l" defTabSz="914400" rtl="0" eaLnBrk="1" latinLnBrk="0" hangingPunct="1">
        <a:spcBef>
          <a:spcPct val="0"/>
        </a:spcBef>
        <a:buNone/>
        <a:defRPr sz="2400" kern="1200">
          <a:solidFill>
            <a:schemeClr val="tx2"/>
          </a:solidFill>
          <a:latin typeface="+mj-lt"/>
          <a:ea typeface="+mj-ea"/>
          <a:cs typeface="+mj-cs"/>
        </a:defRPr>
      </a:lvl1pPr>
    </p:titleStyle>
    <p:bodyStyle>
      <a:lvl1pPr marL="0" indent="0" algn="l" defTabSz="914400" rtl="0" eaLnBrk="1" latinLnBrk="0" hangingPunct="1">
        <a:spcBef>
          <a:spcPts val="900"/>
        </a:spcBef>
        <a:buFont typeface="Arial" panose="020B0604020202020204" pitchFamily="34" charset="0"/>
        <a:buNone/>
        <a:defRPr sz="900" b="1" kern="1200" cap="all" baseline="0">
          <a:solidFill>
            <a:schemeClr val="tx2"/>
          </a:solidFill>
          <a:latin typeface="+mn-lt"/>
          <a:ea typeface="+mn-ea"/>
          <a:cs typeface="+mn-cs"/>
        </a:defRPr>
      </a:lvl1pPr>
      <a:lvl2pPr marL="0" indent="0" algn="l" defTabSz="914400" rtl="0" eaLnBrk="1" latinLnBrk="0" hangingPunct="1">
        <a:spcBef>
          <a:spcPts val="600"/>
        </a:spcBef>
        <a:buFont typeface="Arial" panose="020B0604020202020204" pitchFamily="34" charset="0"/>
        <a:buNone/>
        <a:defRPr sz="800" kern="1200" cap="all" baseline="0">
          <a:solidFill>
            <a:schemeClr val="tx1"/>
          </a:solidFill>
          <a:latin typeface="+mn-lt"/>
          <a:ea typeface="+mn-ea"/>
          <a:cs typeface="+mn-cs"/>
        </a:defRPr>
      </a:lvl2pPr>
      <a:lvl3pPr marL="0" indent="0" algn="l" defTabSz="914400" rtl="0" eaLnBrk="1" latinLnBrk="0" hangingPunct="1">
        <a:spcBef>
          <a:spcPts val="300"/>
        </a:spcBef>
        <a:buFont typeface="Arial" panose="020B0604020202020204" pitchFamily="34" charset="0"/>
        <a:buNone/>
        <a:defRPr sz="800" kern="1200">
          <a:solidFill>
            <a:schemeClr val="tx1"/>
          </a:solidFill>
          <a:latin typeface="+mn-lt"/>
          <a:ea typeface="+mn-ea"/>
          <a:cs typeface="+mn-cs"/>
        </a:defRPr>
      </a:lvl3pPr>
      <a:lvl4pPr marL="180000" indent="-180000" algn="l" defTabSz="914400" rtl="0" eaLnBrk="1" latinLnBrk="0" hangingPunct="1">
        <a:spcBef>
          <a:spcPts val="300"/>
        </a:spcBef>
        <a:buClr>
          <a:schemeClr val="tx2"/>
        </a:buClr>
        <a:buFont typeface="Wingdings 2" panose="05020102010507070707" pitchFamily="18" charset="2"/>
        <a:buChar char=""/>
        <a:defRPr sz="800" kern="1200">
          <a:solidFill>
            <a:schemeClr val="tx1"/>
          </a:solidFill>
          <a:latin typeface="+mn-lt"/>
          <a:ea typeface="+mn-ea"/>
          <a:cs typeface="+mn-cs"/>
        </a:defRPr>
      </a:lvl4pPr>
      <a:lvl5pPr marL="360000" indent="-180000" algn="l" defTabSz="914400" rtl="0" eaLnBrk="1" latinLnBrk="0" hangingPunct="1">
        <a:spcBef>
          <a:spcPts val="300"/>
        </a:spcBef>
        <a:buClr>
          <a:schemeClr val="tx2"/>
        </a:buClr>
        <a:buFont typeface="Wingdings" panose="05000000000000000000" pitchFamily="2" charset="2"/>
        <a:buChar char="§"/>
        <a:defRPr sz="800" kern="1200">
          <a:solidFill>
            <a:schemeClr val="tx1"/>
          </a:solidFill>
          <a:latin typeface="+mn-lt"/>
          <a:ea typeface="+mn-ea"/>
          <a:cs typeface="+mn-cs"/>
        </a:defRPr>
      </a:lvl5pPr>
      <a:lvl6pPr marL="54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6pPr>
      <a:lvl7pPr marL="72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7pPr>
      <a:lvl8pPr marL="90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8pPr>
      <a:lvl9pPr marL="108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9pPr>
    </p:bodyStyle>
    <p:otherStyle>
      <a:defPPr>
        <a:defRPr lang="en-GB"/>
      </a:defPPr>
      <a:lvl1pPr marL="0" indent="0" algn="l" defTabSz="914400" rtl="0" eaLnBrk="1" latinLnBrk="0" hangingPunct="1">
        <a:spcBef>
          <a:spcPts val="300"/>
        </a:spcBef>
        <a:buFont typeface="Arial" panose="020B0604020202020204" pitchFamily="34" charset="0"/>
        <a:buNone/>
        <a:defRPr sz="800" kern="1200">
          <a:solidFill>
            <a:schemeClr val="tx1"/>
          </a:solidFill>
          <a:latin typeface="+mn-lt"/>
          <a:ea typeface="+mn-ea"/>
          <a:cs typeface="+mn-cs"/>
        </a:defRPr>
      </a:lvl1pPr>
      <a:lvl2pPr marL="180000" indent="-180000" algn="l" defTabSz="914400" rtl="0" eaLnBrk="1" latinLnBrk="0" hangingPunct="1">
        <a:spcBef>
          <a:spcPts val="300"/>
        </a:spcBef>
        <a:buClr>
          <a:schemeClr val="tx2"/>
        </a:buClr>
        <a:buFont typeface="Wingdings 2" panose="05020102010507070707" pitchFamily="18" charset="2"/>
        <a:buChar char=""/>
        <a:defRPr sz="800" kern="1200">
          <a:solidFill>
            <a:schemeClr val="tx1"/>
          </a:solidFill>
          <a:latin typeface="+mn-lt"/>
          <a:ea typeface="+mn-ea"/>
          <a:cs typeface="+mn-cs"/>
        </a:defRPr>
      </a:lvl2pPr>
      <a:lvl3pPr marL="360000" indent="-180000" algn="l" defTabSz="914400" rtl="0" eaLnBrk="1" latinLnBrk="0" hangingPunct="1">
        <a:spcBef>
          <a:spcPts val="300"/>
        </a:spcBef>
        <a:buClr>
          <a:schemeClr val="tx2"/>
        </a:buClr>
        <a:buFont typeface="Wingdings" panose="05000000000000000000" pitchFamily="2" charset="2"/>
        <a:buChar char="§"/>
        <a:defRPr sz="800" kern="1200">
          <a:solidFill>
            <a:schemeClr val="tx1"/>
          </a:solidFill>
          <a:latin typeface="+mn-lt"/>
          <a:ea typeface="+mn-ea"/>
          <a:cs typeface="+mn-cs"/>
        </a:defRPr>
      </a:lvl3pPr>
      <a:lvl4pPr marL="54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4pPr>
      <a:lvl5pPr marL="72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5pPr>
      <a:lvl6pPr marL="90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6pPr>
      <a:lvl7pPr marL="108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7pPr>
      <a:lvl8pPr marL="126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8pPr>
      <a:lvl9pPr marL="1440000" indent="-180000" algn="l" defTabSz="914400" rtl="0" eaLnBrk="1" latinLnBrk="0" hangingPunct="1">
        <a:spcBef>
          <a:spcPts val="300"/>
        </a:spcBef>
        <a:buClr>
          <a:schemeClr val="tx2"/>
        </a:buClr>
        <a:buFont typeface="Arial" panose="020B0604020202020204" pitchFamily="34" charset="0"/>
        <a:buChar char="–"/>
        <a:defRPr sz="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6"/>
          </p:nvPr>
        </p:nvSpPr>
        <p:spPr>
          <a:xfrm>
            <a:off x="3636615" y="1819140"/>
            <a:ext cx="3373785" cy="7488000"/>
          </a:xfrm>
        </p:spPr>
        <p:txBody>
          <a:bodyPr/>
          <a:lstStyle/>
          <a:p>
            <a:pPr lvl="2"/>
            <a:r>
              <a:rPr lang="en-GB" altLang="en-US" sz="1000" dirty="0"/>
              <a:t>She has prepared loss of profits/earnings reports in respect of:</a:t>
            </a:r>
          </a:p>
          <a:p>
            <a:pPr marL="342900" indent="-342900" defTabSz="912813" fontAlgn="base">
              <a:spcBef>
                <a:spcPct val="20000"/>
              </a:spcBef>
              <a:spcAft>
                <a:spcPct val="0"/>
              </a:spcAft>
              <a:buClr>
                <a:srgbClr val="D30D44"/>
              </a:buClr>
              <a:buSzPct val="70000"/>
              <a:buFont typeface="Wingdings" panose="05000000000000000000" pitchFamily="2" charset="2"/>
              <a:buChar char="n"/>
              <a:defRPr/>
            </a:pPr>
            <a:r>
              <a:rPr lang="en-GB" altLang="en-US" sz="1000" b="0" kern="0" cap="none" dirty="0">
                <a:solidFill>
                  <a:schemeClr val="tx1"/>
                </a:solidFill>
              </a:rPr>
              <a:t>Personal injury claims</a:t>
            </a:r>
          </a:p>
          <a:p>
            <a:pPr marL="342900" indent="-342900" defTabSz="912813" fontAlgn="base">
              <a:spcBef>
                <a:spcPct val="20000"/>
              </a:spcBef>
              <a:spcAft>
                <a:spcPct val="0"/>
              </a:spcAft>
              <a:buClr>
                <a:srgbClr val="D30D44"/>
              </a:buClr>
              <a:buSzPct val="70000"/>
              <a:buFont typeface="Wingdings" panose="05000000000000000000" pitchFamily="2" charset="2"/>
              <a:buChar char="n"/>
              <a:defRPr/>
            </a:pPr>
            <a:r>
              <a:rPr lang="en-GB" altLang="en-US" sz="1000" b="0" kern="0" cap="none" dirty="0">
                <a:solidFill>
                  <a:schemeClr val="tx1"/>
                </a:solidFill>
              </a:rPr>
              <a:t>Commercial disputes</a:t>
            </a:r>
          </a:p>
          <a:p>
            <a:pPr marL="342900" indent="-342900" defTabSz="912813" fontAlgn="base">
              <a:spcBef>
                <a:spcPct val="20000"/>
              </a:spcBef>
              <a:spcAft>
                <a:spcPct val="0"/>
              </a:spcAft>
              <a:buClr>
                <a:srgbClr val="D30D44"/>
              </a:buClr>
              <a:buSzPct val="70000"/>
              <a:buFont typeface="Wingdings" panose="05000000000000000000" pitchFamily="2" charset="2"/>
              <a:buChar char="n"/>
              <a:defRPr/>
            </a:pPr>
            <a:r>
              <a:rPr lang="en-GB" altLang="en-US" sz="1000" b="0" kern="0" cap="none" dirty="0">
                <a:solidFill>
                  <a:schemeClr val="tx1"/>
                </a:solidFill>
              </a:rPr>
              <a:t>Insurance claims</a:t>
            </a:r>
          </a:p>
          <a:p>
            <a:pPr lvl="0" defTabSz="912813" fontAlgn="base">
              <a:spcBef>
                <a:spcPct val="20000"/>
              </a:spcBef>
              <a:spcAft>
                <a:spcPct val="0"/>
              </a:spcAft>
              <a:buClr>
                <a:srgbClr val="D31145"/>
              </a:buClr>
              <a:buSzPct val="70000"/>
            </a:pPr>
            <a:endParaRPr lang="en-GB" altLang="en-US" sz="200" b="0" kern="0" cap="none" dirty="0">
              <a:solidFill>
                <a:schemeClr val="tx1"/>
              </a:solidFill>
            </a:endParaRPr>
          </a:p>
          <a:p>
            <a:pPr lvl="0" defTabSz="912813" fontAlgn="base">
              <a:spcBef>
                <a:spcPct val="20000"/>
              </a:spcBef>
              <a:spcAft>
                <a:spcPct val="0"/>
              </a:spcAft>
              <a:buClr>
                <a:srgbClr val="D31145"/>
              </a:buClr>
              <a:buSzPct val="70000"/>
            </a:pPr>
            <a:r>
              <a:rPr lang="en-GB" altLang="en-US" sz="1000" b="0" kern="0" cap="none" dirty="0">
                <a:solidFill>
                  <a:schemeClr val="tx1"/>
                </a:solidFill>
              </a:rPr>
              <a:t>In her spare time, Ruth has enjoyed  triathlons and marathons. She is a regular snowboarder and skier. She is a PADI advanced diver and an RYA </a:t>
            </a:r>
            <a:r>
              <a:rPr lang="en-GB" altLang="en-US" sz="1000" b="0" kern="0" cap="none" dirty="0" err="1">
                <a:solidFill>
                  <a:schemeClr val="tx1"/>
                </a:solidFill>
              </a:rPr>
              <a:t>Yachtmaster</a:t>
            </a:r>
            <a:r>
              <a:rPr lang="en-GB" altLang="en-US" sz="1000" b="0" kern="0" cap="none" dirty="0">
                <a:solidFill>
                  <a:schemeClr val="tx1"/>
                </a:solidFill>
              </a:rPr>
              <a:t>. </a:t>
            </a: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pPr>
            <a:endParaRPr lang="en-GB" altLang="en-US" sz="1000" b="0" kern="0" cap="none" dirty="0">
              <a:solidFill>
                <a:schemeClr val="tx1"/>
              </a:solidFill>
            </a:endParaRPr>
          </a:p>
          <a:p>
            <a:pPr lvl="0" algn="r" defTabSz="912813" fontAlgn="base">
              <a:spcBef>
                <a:spcPct val="20000"/>
              </a:spcBef>
              <a:spcAft>
                <a:spcPct val="0"/>
              </a:spcAft>
              <a:buClr>
                <a:srgbClr val="D31145"/>
              </a:buClr>
              <a:buSzPct val="70000"/>
            </a:pPr>
            <a:r>
              <a:rPr lang="en-GB" altLang="en-US" sz="1000" kern="0" cap="none">
                <a:solidFill>
                  <a:schemeClr val="tx1"/>
                </a:solidFill>
              </a:rPr>
              <a:t>Solicitor </a:t>
            </a:r>
            <a:r>
              <a:rPr lang="en-GB" altLang="en-US" sz="1000" kern="0" cap="none" dirty="0">
                <a:solidFill>
                  <a:schemeClr val="tx1"/>
                </a:solidFill>
              </a:rPr>
              <a:t>– James Carroll, Russell-Cooke</a:t>
            </a:r>
          </a:p>
          <a:p>
            <a:pPr lvl="0" algn="r" defTabSz="912813" fontAlgn="base">
              <a:spcBef>
                <a:spcPct val="20000"/>
              </a:spcBef>
              <a:spcAft>
                <a:spcPct val="0"/>
              </a:spcAft>
              <a:buClr>
                <a:srgbClr val="D31145"/>
              </a:buClr>
              <a:buSzPct val="70000"/>
            </a:pP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r>
              <a:rPr lang="en-GB" altLang="en-US" sz="1000" kern="0" cap="none" dirty="0">
                <a:solidFill>
                  <a:schemeClr val="tx1"/>
                </a:solidFill>
              </a:rPr>
              <a:t>Partner – Adam Finch, Harrison Clark </a:t>
            </a:r>
            <a:r>
              <a:rPr lang="en-GB" altLang="en-US" sz="1000" kern="0" cap="none" dirty="0" err="1">
                <a:solidFill>
                  <a:schemeClr val="tx1"/>
                </a:solidFill>
              </a:rPr>
              <a:t>Rickerbys</a:t>
            </a: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endParaRPr lang="en-GB" altLang="en-US" sz="1000" kern="0" cap="none" dirty="0">
              <a:solidFill>
                <a:schemeClr val="tx1"/>
              </a:solidFill>
            </a:endParaRPr>
          </a:p>
          <a:p>
            <a:pPr lvl="0" algn="r" defTabSz="912813" fontAlgn="base">
              <a:spcBef>
                <a:spcPct val="20000"/>
              </a:spcBef>
              <a:spcAft>
                <a:spcPct val="0"/>
              </a:spcAft>
              <a:buClr>
                <a:srgbClr val="D31145"/>
              </a:buClr>
              <a:buSzPct val="70000"/>
            </a:pPr>
            <a:r>
              <a:rPr lang="en-GB" altLang="en-US" sz="1000" kern="0" cap="none" dirty="0">
                <a:solidFill>
                  <a:schemeClr val="tx1"/>
                </a:solidFill>
              </a:rPr>
              <a:t>District Judge – Valuation case</a:t>
            </a:r>
          </a:p>
          <a:p>
            <a:endParaRPr lang="en-GB" sz="1000" dirty="0">
              <a:solidFill>
                <a:schemeClr val="tx1"/>
              </a:solidFill>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34088" t="475" r="20259" b="8220"/>
          <a:stretch/>
        </p:blipFill>
        <p:spPr>
          <a:xfrm>
            <a:off x="3636615" y="3258604"/>
            <a:ext cx="1224000" cy="1224000"/>
          </a:xfrm>
          <a:prstGeom prst="ellipse">
            <a:avLst/>
          </a:prstGeom>
          <a:ln w="38100">
            <a:solidFill>
              <a:schemeClr val="accent2"/>
            </a:solidFill>
          </a:ln>
        </p:spPr>
      </p:pic>
      <p:sp>
        <p:nvSpPr>
          <p:cNvPr id="16" name="Title 15"/>
          <p:cNvSpPr>
            <a:spLocks noGrp="1"/>
          </p:cNvSpPr>
          <p:nvPr>
            <p:ph type="ctrTitle"/>
          </p:nvPr>
        </p:nvSpPr>
        <p:spPr/>
        <p:txBody>
          <a:bodyPr/>
          <a:lstStyle/>
          <a:p>
            <a:r>
              <a:rPr lang="en-GB" dirty="0"/>
              <a:t>Ruth Dooley</a:t>
            </a:r>
          </a:p>
        </p:txBody>
      </p:sp>
      <p:sp>
        <p:nvSpPr>
          <p:cNvPr id="19" name="Text Placeholder 18"/>
          <p:cNvSpPr>
            <a:spLocks noGrp="1"/>
          </p:cNvSpPr>
          <p:nvPr>
            <p:ph type="body" sz="quarter" idx="14"/>
          </p:nvPr>
        </p:nvSpPr>
        <p:spPr/>
        <p:txBody>
          <a:bodyPr/>
          <a:lstStyle/>
          <a:p>
            <a:r>
              <a:rPr lang="en-GB" dirty="0"/>
              <a:t>2020</a:t>
            </a:r>
          </a:p>
        </p:txBody>
      </p:sp>
      <p:sp>
        <p:nvSpPr>
          <p:cNvPr id="8" name="Text Placeholder 7"/>
          <p:cNvSpPr>
            <a:spLocks noGrp="1"/>
          </p:cNvSpPr>
          <p:nvPr>
            <p:ph type="body" sz="quarter" idx="17"/>
          </p:nvPr>
        </p:nvSpPr>
        <p:spPr/>
        <p:txBody>
          <a:bodyPr/>
          <a:lstStyle/>
          <a:p>
            <a:r>
              <a:rPr lang="en-GB" dirty="0"/>
              <a:t>FCA MA Oxon</a:t>
            </a:r>
          </a:p>
        </p:txBody>
      </p:sp>
      <p:sp>
        <p:nvSpPr>
          <p:cNvPr id="10" name="Rectangle 9"/>
          <p:cNvSpPr/>
          <p:nvPr/>
        </p:nvSpPr>
        <p:spPr>
          <a:xfrm>
            <a:off x="-2679848" y="1448087"/>
            <a:ext cx="2340000" cy="4026057"/>
          </a:xfrm>
          <a:prstGeom prst="rect">
            <a:avLst/>
          </a:prstGeom>
          <a:solidFill>
            <a:schemeClr val="tx2"/>
          </a:solidFill>
        </p:spPr>
        <p:txBody>
          <a:bodyPr wrap="square" lIns="180000" tIns="180000" rIns="180000" bIns="180000">
            <a:spAutoFit/>
          </a:bodyPr>
          <a:lstStyle/>
          <a:p>
            <a:pPr>
              <a:buClr>
                <a:schemeClr val="bg1"/>
              </a:buClr>
            </a:pPr>
            <a:r>
              <a:rPr lang="en-GB" sz="2400" b="1" dirty="0">
                <a:solidFill>
                  <a:schemeClr val="bg1"/>
                </a:solidFill>
              </a:rPr>
              <a:t>Front Page</a:t>
            </a:r>
          </a:p>
          <a:p>
            <a:pPr>
              <a:buClr>
                <a:schemeClr val="bg1"/>
              </a:buClr>
            </a:pPr>
            <a:r>
              <a:rPr lang="en-GB" sz="2400" b="1" dirty="0">
                <a:solidFill>
                  <a:schemeClr val="bg1"/>
                </a:solidFill>
              </a:rPr>
              <a:t>No Image</a:t>
            </a:r>
          </a:p>
          <a:p>
            <a:pPr>
              <a:buClr>
                <a:schemeClr val="bg1"/>
              </a:buClr>
            </a:pPr>
            <a:r>
              <a:rPr lang="en-GB" b="1" dirty="0">
                <a:solidFill>
                  <a:schemeClr val="bg1"/>
                </a:solidFill>
              </a:rPr>
              <a:t>This is the front page and uses the ‘Front Page without Image’ layout.</a:t>
            </a:r>
          </a:p>
          <a:p>
            <a:pPr>
              <a:buClr>
                <a:schemeClr val="bg1"/>
              </a:buClr>
            </a:pPr>
            <a:r>
              <a:rPr lang="en-GB" b="1" dirty="0">
                <a:solidFill>
                  <a:schemeClr val="bg1"/>
                </a:solidFill>
              </a:rPr>
              <a:t>If you have an image for the front page select the ‘Front Page with Image’ layout</a:t>
            </a:r>
          </a:p>
          <a:p>
            <a:pPr>
              <a:buClr>
                <a:schemeClr val="bg1"/>
              </a:buClr>
            </a:pPr>
            <a:r>
              <a:rPr lang="en-GB" b="1" dirty="0">
                <a:solidFill>
                  <a:schemeClr val="bg1"/>
                </a:solidFill>
              </a:rPr>
              <a:t>The left hand text placeholder can be deleted and a key message can be ‘cut and paste’ here from the elements at the back of the template</a:t>
            </a:r>
          </a:p>
          <a:p>
            <a:pPr>
              <a:buClr>
                <a:schemeClr val="bg1"/>
              </a:buClr>
            </a:pPr>
            <a:r>
              <a:rPr lang="en-GB" b="1" dirty="0">
                <a:solidFill>
                  <a:schemeClr val="bg1"/>
                </a:solidFill>
              </a:rPr>
              <a:t>The second text placeholder can be changed from the default 1 column to 2 or more columns </a:t>
            </a:r>
            <a:br>
              <a:rPr lang="en-GB" b="1" dirty="0">
                <a:solidFill>
                  <a:schemeClr val="bg1"/>
                </a:solidFill>
              </a:rPr>
            </a:br>
            <a:r>
              <a:rPr lang="en-GB" b="1" dirty="0">
                <a:solidFill>
                  <a:schemeClr val="bg1"/>
                </a:solidFill>
              </a:rPr>
              <a:t>Home  | Paragraph | Columns </a:t>
            </a:r>
          </a:p>
          <a:p>
            <a:pPr>
              <a:buClr>
                <a:schemeClr val="bg1"/>
              </a:buClr>
            </a:pPr>
            <a:r>
              <a:rPr lang="en-GB" b="1" dirty="0">
                <a:solidFill>
                  <a:schemeClr val="bg1"/>
                </a:solidFill>
              </a:rPr>
              <a:t>Ensure you add spacing between the columns</a:t>
            </a:r>
          </a:p>
          <a:p>
            <a:pPr>
              <a:buClr>
                <a:schemeClr val="bg1"/>
              </a:buClr>
            </a:pPr>
            <a:endParaRPr lang="en-GB" b="1" dirty="0">
              <a:solidFill>
                <a:schemeClr val="bg1"/>
              </a:solidFill>
            </a:endParaRPr>
          </a:p>
          <a:p>
            <a:pPr>
              <a:buClr>
                <a:schemeClr val="bg1"/>
              </a:buClr>
            </a:pPr>
            <a:endParaRPr lang="en-GB" b="1" dirty="0">
              <a:solidFill>
                <a:schemeClr val="bg1"/>
              </a:solidFill>
            </a:endParaRPr>
          </a:p>
          <a:p>
            <a:pPr>
              <a:buClr>
                <a:schemeClr val="bg1"/>
              </a:buClr>
            </a:pPr>
            <a:endParaRPr lang="en-GB" b="1" dirty="0">
              <a:solidFill>
                <a:schemeClr val="bg1"/>
              </a:solidFill>
            </a:endParaRPr>
          </a:p>
          <a:p>
            <a:pPr>
              <a:buClr>
                <a:schemeClr val="bg1"/>
              </a:buClr>
            </a:pPr>
            <a:endParaRPr lang="en-GB" b="1" dirty="0">
              <a:solidFill>
                <a:schemeClr val="bg1"/>
              </a:solidFill>
            </a:endParaRPr>
          </a:p>
          <a:p>
            <a:pPr>
              <a:buClr>
                <a:schemeClr val="bg1"/>
              </a:buClr>
            </a:pPr>
            <a:endParaRPr lang="en-GB" b="1" dirty="0">
              <a:solidFill>
                <a:schemeClr val="bg1"/>
              </a:solidFill>
            </a:endParaRPr>
          </a:p>
          <a:p>
            <a:pPr>
              <a:buClr>
                <a:schemeClr val="bg1"/>
              </a:buClr>
            </a:pPr>
            <a:endParaRPr lang="en-GB" b="1" dirty="0">
              <a:solidFill>
                <a:schemeClr val="bg1"/>
              </a:solidFill>
            </a:endParaRPr>
          </a:p>
        </p:txBody>
      </p:sp>
      <p:sp>
        <p:nvSpPr>
          <p:cNvPr id="3" name="Content Placeholder 2"/>
          <p:cNvSpPr>
            <a:spLocks noGrp="1"/>
          </p:cNvSpPr>
          <p:nvPr>
            <p:ph sz="quarter" idx="15"/>
          </p:nvPr>
        </p:nvSpPr>
        <p:spPr>
          <a:xfrm>
            <a:off x="534864" y="1819140"/>
            <a:ext cx="2885727" cy="7488000"/>
          </a:xfrm>
        </p:spPr>
        <p:txBody>
          <a:bodyPr/>
          <a:lstStyle/>
          <a:p>
            <a:pPr lvl="2"/>
            <a:r>
              <a:rPr lang="en-GB" altLang="en-US" sz="1000" dirty="0"/>
              <a:t>Ruth is a partner with nearly 30 years accountancy and tax experience. She trained as an auditor and later moved to specialise in tax.  She joined </a:t>
            </a:r>
            <a:r>
              <a:rPr lang="en-GB" altLang="en-US" sz="1000" dirty="0" err="1"/>
              <a:t>Hazlewoods</a:t>
            </a:r>
            <a:r>
              <a:rPr lang="en-GB" altLang="en-US" sz="1000" dirty="0"/>
              <a:t> LLP in 2009 having previously been a partner with Grant Thornton LLP.</a:t>
            </a:r>
          </a:p>
          <a:p>
            <a:pPr>
              <a:defRPr/>
            </a:pPr>
            <a:r>
              <a:rPr lang="en-GB" altLang="en-US" sz="1000" b="0" cap="none" dirty="0">
                <a:solidFill>
                  <a:schemeClr val="tx1"/>
                </a:solidFill>
              </a:rPr>
              <a:t>In her career she has acted for a wide range of companies and private clients. Her corporate clients have ranged across many sectors and have included SMEs, AIM companies and </a:t>
            </a:r>
            <a:r>
              <a:rPr lang="en-GB" altLang="en-US" sz="1000" b="0" cap="none" dirty="0" err="1">
                <a:solidFill>
                  <a:schemeClr val="tx1"/>
                </a:solidFill>
              </a:rPr>
              <a:t>Plcs</a:t>
            </a:r>
            <a:r>
              <a:rPr lang="en-GB" altLang="en-US" sz="1000" b="0" cap="none" dirty="0">
                <a:solidFill>
                  <a:schemeClr val="tx1"/>
                </a:solidFill>
              </a:rPr>
              <a:t>.  </a:t>
            </a:r>
          </a:p>
          <a:p>
            <a:pPr>
              <a:defRPr/>
            </a:pPr>
            <a:r>
              <a:rPr lang="en-GB" altLang="en-US" sz="1000" b="0" cap="none" dirty="0">
                <a:solidFill>
                  <a:schemeClr val="tx1"/>
                </a:solidFill>
              </a:rPr>
              <a:t>Ruth has been involved for over fifteen years in various aspects of litigation. She has been instructed in over 100 cases and has witness box experience in family, professional negligence</a:t>
            </a:r>
            <a:r>
              <a:rPr lang="en-GB" altLang="en-US" sz="1000" b="0" kern="0" cap="none" dirty="0">
                <a:solidFill>
                  <a:schemeClr val="tx1"/>
                </a:solidFill>
              </a:rPr>
              <a:t> and commercial cases. She has attended many mediations and joint meetings of experts.</a:t>
            </a:r>
            <a:endParaRPr lang="en-GB" altLang="en-US" sz="1000" b="0" cap="none" dirty="0">
              <a:solidFill>
                <a:schemeClr val="tx1"/>
              </a:solidFill>
            </a:endParaRPr>
          </a:p>
          <a:p>
            <a:pPr>
              <a:defRPr/>
            </a:pPr>
            <a:r>
              <a:rPr lang="en-GB" altLang="en-US" sz="1000" b="0" cap="none" dirty="0">
                <a:solidFill>
                  <a:schemeClr val="tx1"/>
                </a:solidFill>
              </a:rPr>
              <a:t>She is frequently retained to provide reports as an expert witness, particularly in cases involving matrimonial disputes and cases of professional negligence and loss of profits as a result of personal injury claims or commercial disputes. </a:t>
            </a:r>
          </a:p>
          <a:p>
            <a:pPr lvl="0" fontAlgn="base">
              <a:spcAft>
                <a:spcPct val="0"/>
              </a:spcAft>
              <a:buClr>
                <a:srgbClr val="D31145"/>
              </a:buClr>
              <a:buSzPct val="70000"/>
              <a:defRPr/>
            </a:pPr>
            <a:r>
              <a:rPr lang="en-GB" altLang="en-US" sz="1000" b="0" cap="none" dirty="0">
                <a:solidFill>
                  <a:schemeClr val="tx1"/>
                </a:solidFill>
              </a:rPr>
              <a:t>Her business and share valuations experience as an expert </a:t>
            </a:r>
            <a:r>
              <a:rPr lang="en-GB" altLang="en-US" sz="1000" b="0" kern="0" cap="none" dirty="0">
                <a:solidFill>
                  <a:schemeClr val="tx1"/>
                </a:solidFill>
              </a:rPr>
              <a:t>extends to:</a:t>
            </a:r>
          </a:p>
          <a:p>
            <a:pPr marL="342900" indent="-342900" defTabSz="912813" fontAlgn="base">
              <a:spcBef>
                <a:spcPct val="20000"/>
              </a:spcBef>
              <a:spcAft>
                <a:spcPct val="0"/>
              </a:spcAft>
              <a:buClr>
                <a:srgbClr val="D31145"/>
              </a:buClr>
              <a:buSzPct val="70000"/>
              <a:buFont typeface="Wingdings" panose="05000000000000000000" pitchFamily="2" charset="2"/>
              <a:buChar char="n"/>
              <a:defRPr/>
            </a:pPr>
            <a:r>
              <a:rPr lang="en-GB" altLang="en-US" sz="1000" b="0" kern="0" cap="none" dirty="0">
                <a:solidFill>
                  <a:schemeClr val="tx1"/>
                </a:solidFill>
              </a:rPr>
              <a:t>Divorce cases</a:t>
            </a:r>
          </a:p>
          <a:p>
            <a:pPr marL="342900" indent="-342900" defTabSz="912813" fontAlgn="base">
              <a:spcBef>
                <a:spcPct val="20000"/>
              </a:spcBef>
              <a:spcAft>
                <a:spcPct val="0"/>
              </a:spcAft>
              <a:buClr>
                <a:srgbClr val="D31145"/>
              </a:buClr>
              <a:buSzPct val="70000"/>
              <a:buFont typeface="Wingdings" panose="05000000000000000000" pitchFamily="2" charset="2"/>
              <a:buChar char="n"/>
              <a:defRPr/>
            </a:pPr>
            <a:r>
              <a:rPr lang="en-GB" altLang="en-US" sz="1000" b="0" kern="0" cap="none" dirty="0">
                <a:solidFill>
                  <a:schemeClr val="tx1"/>
                </a:solidFill>
              </a:rPr>
              <a:t>Shareholder disputes</a:t>
            </a:r>
          </a:p>
          <a:p>
            <a:pPr marL="342900" indent="-342900" defTabSz="912813" fontAlgn="base">
              <a:spcBef>
                <a:spcPct val="20000"/>
              </a:spcBef>
              <a:spcAft>
                <a:spcPct val="0"/>
              </a:spcAft>
              <a:buClr>
                <a:srgbClr val="D31145"/>
              </a:buClr>
              <a:buSzPct val="70000"/>
              <a:buFont typeface="Wingdings" panose="05000000000000000000" pitchFamily="2" charset="2"/>
              <a:buChar char="n"/>
              <a:defRPr/>
            </a:pPr>
            <a:r>
              <a:rPr lang="en-GB" altLang="en-US" sz="1000" b="0" kern="0" cap="none" dirty="0">
                <a:solidFill>
                  <a:schemeClr val="tx1"/>
                </a:solidFill>
              </a:rPr>
              <a:t>Partnership litigation</a:t>
            </a:r>
          </a:p>
          <a:p>
            <a:pPr marL="342900" indent="-342900" defTabSz="912813" fontAlgn="base">
              <a:spcBef>
                <a:spcPct val="20000"/>
              </a:spcBef>
              <a:spcAft>
                <a:spcPct val="0"/>
              </a:spcAft>
              <a:buClr>
                <a:srgbClr val="D31145"/>
              </a:buClr>
              <a:buSzPct val="70000"/>
              <a:buFont typeface="Wingdings" panose="05000000000000000000" pitchFamily="2" charset="2"/>
              <a:buChar char="n"/>
              <a:defRPr/>
            </a:pPr>
            <a:r>
              <a:rPr lang="en-GB" altLang="en-US" sz="1000" b="0" kern="0" cap="none" dirty="0">
                <a:solidFill>
                  <a:schemeClr val="tx1"/>
                </a:solidFill>
              </a:rPr>
              <a:t>Commercial disputes</a:t>
            </a:r>
          </a:p>
          <a:p>
            <a:pPr lvl="0" defTabSz="912813" fontAlgn="base">
              <a:spcBef>
                <a:spcPct val="20000"/>
              </a:spcBef>
              <a:spcAft>
                <a:spcPct val="0"/>
              </a:spcAft>
              <a:buClr>
                <a:srgbClr val="D31145"/>
              </a:buClr>
              <a:buSzPct val="70000"/>
              <a:defRPr/>
            </a:pPr>
            <a:endParaRPr lang="en-GB" altLang="en-US" sz="1000" b="0" kern="0" cap="none" dirty="0">
              <a:solidFill>
                <a:schemeClr val="tx1"/>
              </a:solidFill>
            </a:endParaRPr>
          </a:p>
          <a:p>
            <a:pPr lvl="0" defTabSz="912813" fontAlgn="base">
              <a:spcBef>
                <a:spcPct val="20000"/>
              </a:spcBef>
              <a:spcAft>
                <a:spcPct val="0"/>
              </a:spcAft>
              <a:buClr>
                <a:srgbClr val="D31145"/>
              </a:buClr>
              <a:buSzPct val="70000"/>
              <a:defRPr/>
            </a:pPr>
            <a:r>
              <a:rPr lang="en-GB" altLang="en-US" sz="1000" b="0" kern="0" cap="none" dirty="0">
                <a:solidFill>
                  <a:schemeClr val="tx1"/>
                </a:solidFill>
              </a:rPr>
              <a:t>In respect of her taxation advice for professional negligence cases she has covered a wide range of  topics including:</a:t>
            </a:r>
          </a:p>
          <a:p>
            <a:pPr marL="342900" lvl="0" indent="-342900" defTabSz="912813" fontAlgn="base">
              <a:spcBef>
                <a:spcPct val="20000"/>
              </a:spcBef>
              <a:spcAft>
                <a:spcPct val="0"/>
              </a:spcAft>
              <a:buClr>
                <a:srgbClr val="D31145"/>
              </a:buClr>
              <a:buSzPct val="70000"/>
              <a:buFont typeface="Wingdings" panose="05000000000000000000" pitchFamily="2" charset="2"/>
              <a:buChar char="n"/>
              <a:defRPr/>
            </a:pPr>
            <a:r>
              <a:rPr lang="en-GB" altLang="en-US" sz="1000" b="0" kern="0" cap="none" dirty="0">
                <a:solidFill>
                  <a:schemeClr val="tx1"/>
                </a:solidFill>
              </a:rPr>
              <a:t>Film schemes </a:t>
            </a:r>
          </a:p>
          <a:p>
            <a:pPr marL="342900" lvl="0" indent="-342900" defTabSz="912813" fontAlgn="base">
              <a:spcBef>
                <a:spcPct val="20000"/>
              </a:spcBef>
              <a:spcAft>
                <a:spcPct val="0"/>
              </a:spcAft>
              <a:buClr>
                <a:srgbClr val="D31145"/>
              </a:buClr>
              <a:buSzPct val="70000"/>
              <a:buFont typeface="Wingdings" panose="05000000000000000000" pitchFamily="2" charset="2"/>
              <a:buChar char="n"/>
              <a:defRPr/>
            </a:pPr>
            <a:r>
              <a:rPr lang="en-GB" altLang="en-US" sz="1000" b="0" kern="0" cap="none" dirty="0">
                <a:solidFill>
                  <a:schemeClr val="tx1"/>
                </a:solidFill>
              </a:rPr>
              <a:t>Tax avoidance schemes</a:t>
            </a:r>
          </a:p>
          <a:p>
            <a:pPr marL="342900" lvl="0" indent="-342900" defTabSz="912813" fontAlgn="base">
              <a:spcBef>
                <a:spcPct val="20000"/>
              </a:spcBef>
              <a:spcAft>
                <a:spcPct val="0"/>
              </a:spcAft>
              <a:buClr>
                <a:srgbClr val="D30D44"/>
              </a:buClr>
              <a:buSzPct val="70000"/>
              <a:buFont typeface="Wingdings" panose="05000000000000000000" pitchFamily="2" charset="2"/>
              <a:buChar char="n"/>
              <a:defRPr/>
            </a:pPr>
            <a:r>
              <a:rPr lang="en-GB" altLang="en-US" sz="1000" b="0" kern="0" cap="none" dirty="0">
                <a:solidFill>
                  <a:schemeClr val="tx1"/>
                </a:solidFill>
              </a:rPr>
              <a:t>Capital gains tax </a:t>
            </a:r>
          </a:p>
          <a:p>
            <a:pPr marL="342900" lvl="0" indent="-342900" defTabSz="912813" fontAlgn="base">
              <a:spcBef>
                <a:spcPct val="20000"/>
              </a:spcBef>
              <a:spcAft>
                <a:spcPct val="0"/>
              </a:spcAft>
              <a:buClr>
                <a:srgbClr val="D30D44"/>
              </a:buClr>
              <a:buSzPct val="70000"/>
              <a:buFont typeface="Wingdings" panose="05000000000000000000" pitchFamily="2" charset="2"/>
              <a:buChar char="n"/>
              <a:defRPr/>
            </a:pPr>
            <a:r>
              <a:rPr lang="en-GB" altLang="en-US" sz="1000" b="0" kern="0" cap="none" dirty="0">
                <a:solidFill>
                  <a:schemeClr val="tx1"/>
                </a:solidFill>
              </a:rPr>
              <a:t>Termination Agreements</a:t>
            </a:r>
          </a:p>
          <a:p>
            <a:pPr marL="342900" lvl="0" indent="-342900" defTabSz="912813" fontAlgn="base">
              <a:spcBef>
                <a:spcPct val="20000"/>
              </a:spcBef>
              <a:spcAft>
                <a:spcPct val="0"/>
              </a:spcAft>
              <a:buClr>
                <a:srgbClr val="D30D44"/>
              </a:buClr>
              <a:buSzPct val="70000"/>
              <a:buFont typeface="Wingdings" panose="05000000000000000000" pitchFamily="2" charset="2"/>
              <a:buChar char="n"/>
              <a:defRPr/>
            </a:pPr>
            <a:r>
              <a:rPr lang="en-GB" altLang="en-US" sz="1000" b="0" kern="0" cap="none" dirty="0">
                <a:solidFill>
                  <a:schemeClr val="tx1"/>
                </a:solidFill>
              </a:rPr>
              <a:t>Incorrect and late filings</a:t>
            </a:r>
          </a:p>
          <a:p>
            <a:pPr marL="342900" lvl="0" indent="-342900" defTabSz="912813" fontAlgn="base">
              <a:spcBef>
                <a:spcPct val="20000"/>
              </a:spcBef>
              <a:spcAft>
                <a:spcPct val="0"/>
              </a:spcAft>
              <a:buClr>
                <a:srgbClr val="D30D44"/>
              </a:buClr>
              <a:buSzPct val="70000"/>
              <a:buFont typeface="Wingdings" panose="05000000000000000000" pitchFamily="2" charset="2"/>
              <a:buChar char="n"/>
              <a:defRPr/>
            </a:pPr>
            <a:r>
              <a:rPr lang="en-GB" altLang="en-US" sz="1000" b="0" kern="0" cap="none" dirty="0">
                <a:solidFill>
                  <a:schemeClr val="tx1"/>
                </a:solidFill>
              </a:rPr>
              <a:t>Warranties and indemnities</a:t>
            </a:r>
          </a:p>
          <a:p>
            <a:pPr marL="342900" lvl="0" indent="-342900" defTabSz="912813" fontAlgn="base">
              <a:spcBef>
                <a:spcPct val="20000"/>
              </a:spcBef>
              <a:spcAft>
                <a:spcPct val="0"/>
              </a:spcAft>
              <a:buClr>
                <a:srgbClr val="D30D44"/>
              </a:buClr>
              <a:buSzPct val="70000"/>
              <a:buFont typeface="Wingdings" panose="05000000000000000000" pitchFamily="2" charset="2"/>
              <a:buChar char="n"/>
              <a:defRPr/>
            </a:pPr>
            <a:r>
              <a:rPr lang="en-GB" altLang="en-US" sz="1000" b="0" kern="0" cap="none" dirty="0">
                <a:solidFill>
                  <a:schemeClr val="tx1"/>
                </a:solidFill>
              </a:rPr>
              <a:t>Share schemes</a:t>
            </a:r>
          </a:p>
          <a:p>
            <a:pPr marL="342900" lvl="0" indent="-342900" defTabSz="912813" fontAlgn="base">
              <a:spcBef>
                <a:spcPct val="20000"/>
              </a:spcBef>
              <a:spcAft>
                <a:spcPct val="0"/>
              </a:spcAft>
              <a:buClr>
                <a:srgbClr val="D30D44"/>
              </a:buClr>
              <a:buSzPct val="70000"/>
              <a:buFont typeface="Wingdings" panose="05000000000000000000" pitchFamily="2" charset="2"/>
              <a:buChar char="n"/>
              <a:defRPr/>
            </a:pPr>
            <a:r>
              <a:rPr lang="en-GB" altLang="en-US" sz="1000" b="0" kern="0" cap="none" dirty="0">
                <a:solidFill>
                  <a:schemeClr val="tx1"/>
                </a:solidFill>
              </a:rPr>
              <a:t>Offshore tax planning</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25" y="4520745"/>
            <a:ext cx="1414871" cy="8806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Text Box 10"/>
          <p:cNvSpPr txBox="1">
            <a:spLocks noChangeArrowheads="1"/>
          </p:cNvSpPr>
          <p:nvPr/>
        </p:nvSpPr>
        <p:spPr bwMode="auto">
          <a:xfrm>
            <a:off x="4970463" y="3483661"/>
            <a:ext cx="2039937" cy="938719"/>
          </a:xfrm>
          <a:prstGeom prst="rect">
            <a:avLst/>
          </a:prstGeom>
          <a:noFill/>
          <a:ln w="28575">
            <a:noFill/>
            <a:miter lim="800000"/>
            <a:headEnd/>
            <a:tailEnd/>
          </a:ln>
          <a:effectLst/>
        </p:spPr>
        <p:txBody>
          <a:bodyPr>
            <a:spAutoFit/>
          </a:bodyPr>
          <a:lstStyle>
            <a:lvl1pPr>
              <a:lnSpc>
                <a:spcPct val="110000"/>
              </a:lnSpc>
              <a:spcBef>
                <a:spcPct val="20000"/>
              </a:spcBef>
              <a:buClr>
                <a:srgbClr val="D31145"/>
              </a:buClr>
              <a:buSzPct val="70000"/>
              <a:buFont typeface="Wingdings" panose="05000000000000000000" pitchFamily="2" charset="2"/>
              <a:buChar char="n"/>
              <a:defRPr sz="2400">
                <a:solidFill>
                  <a:srgbClr val="555555"/>
                </a:solidFill>
                <a:latin typeface="Arial" panose="020B0604020202020204" pitchFamily="34" charset="0"/>
              </a:defRPr>
            </a:lvl1pPr>
            <a:lvl2pPr marL="742950" indent="-285750">
              <a:lnSpc>
                <a:spcPct val="110000"/>
              </a:lnSpc>
              <a:spcBef>
                <a:spcPct val="20000"/>
              </a:spcBef>
              <a:buClr>
                <a:srgbClr val="D31145"/>
              </a:buClr>
              <a:buSzPct val="100000"/>
              <a:buChar char="–"/>
              <a:defRPr sz="2000">
                <a:solidFill>
                  <a:srgbClr val="555555"/>
                </a:solidFill>
                <a:latin typeface="Arial" panose="020B0604020202020204" pitchFamily="34" charset="0"/>
              </a:defRPr>
            </a:lvl2pPr>
            <a:lvl3pPr marL="1143000" indent="-228600">
              <a:lnSpc>
                <a:spcPct val="110000"/>
              </a:lnSpc>
              <a:spcBef>
                <a:spcPct val="20000"/>
              </a:spcBef>
              <a:buClr>
                <a:srgbClr val="D31145"/>
              </a:buClr>
              <a:buSzPct val="100000"/>
              <a:buChar char="–"/>
              <a:defRPr sz="1700">
                <a:solidFill>
                  <a:srgbClr val="555555"/>
                </a:solidFill>
                <a:latin typeface="Arial" panose="020B0604020202020204" pitchFamily="34" charset="0"/>
              </a:defRPr>
            </a:lvl3pPr>
            <a:lvl4pPr marL="1600200" indent="-228600">
              <a:lnSpc>
                <a:spcPct val="110000"/>
              </a:lnSpc>
              <a:spcBef>
                <a:spcPct val="20000"/>
              </a:spcBef>
              <a:buClr>
                <a:srgbClr val="D31145"/>
              </a:buClr>
              <a:buSzPct val="100000"/>
              <a:buChar char="–"/>
              <a:defRPr sz="1400">
                <a:solidFill>
                  <a:srgbClr val="555555"/>
                </a:solidFill>
                <a:latin typeface="Arial" panose="020B0604020202020204" pitchFamily="34" charset="0"/>
              </a:defRPr>
            </a:lvl4pPr>
            <a:lvl5pPr marL="2057400" indent="-228600">
              <a:lnSpc>
                <a:spcPct val="110000"/>
              </a:lnSpc>
              <a:spcBef>
                <a:spcPct val="20000"/>
              </a:spcBef>
              <a:buClr>
                <a:srgbClr val="D31145"/>
              </a:buClr>
              <a:buSzPct val="100000"/>
              <a:buChar char="–"/>
              <a:defRPr sz="1300">
                <a:solidFill>
                  <a:srgbClr val="555555"/>
                </a:solidFill>
                <a:latin typeface="Arial" panose="020B0604020202020204" pitchFamily="34" charset="0"/>
              </a:defRPr>
            </a:lvl5pPr>
            <a:lvl6pPr marL="2514600" indent="-228600" eaLnBrk="0" fontAlgn="base" hangingPunct="0">
              <a:lnSpc>
                <a:spcPct val="110000"/>
              </a:lnSpc>
              <a:spcBef>
                <a:spcPct val="20000"/>
              </a:spcBef>
              <a:spcAft>
                <a:spcPct val="0"/>
              </a:spcAft>
              <a:buClr>
                <a:srgbClr val="D31145"/>
              </a:buClr>
              <a:buSzPct val="100000"/>
              <a:buChar char="–"/>
              <a:defRPr sz="1300">
                <a:solidFill>
                  <a:srgbClr val="555555"/>
                </a:solidFill>
                <a:latin typeface="Arial" panose="020B0604020202020204" pitchFamily="34" charset="0"/>
              </a:defRPr>
            </a:lvl6pPr>
            <a:lvl7pPr marL="2971800" indent="-228600" eaLnBrk="0" fontAlgn="base" hangingPunct="0">
              <a:lnSpc>
                <a:spcPct val="110000"/>
              </a:lnSpc>
              <a:spcBef>
                <a:spcPct val="20000"/>
              </a:spcBef>
              <a:spcAft>
                <a:spcPct val="0"/>
              </a:spcAft>
              <a:buClr>
                <a:srgbClr val="D31145"/>
              </a:buClr>
              <a:buSzPct val="100000"/>
              <a:buChar char="–"/>
              <a:defRPr sz="1300">
                <a:solidFill>
                  <a:srgbClr val="555555"/>
                </a:solidFill>
                <a:latin typeface="Arial" panose="020B0604020202020204" pitchFamily="34" charset="0"/>
              </a:defRPr>
            </a:lvl7pPr>
            <a:lvl8pPr marL="3429000" indent="-228600" eaLnBrk="0" fontAlgn="base" hangingPunct="0">
              <a:lnSpc>
                <a:spcPct val="110000"/>
              </a:lnSpc>
              <a:spcBef>
                <a:spcPct val="20000"/>
              </a:spcBef>
              <a:spcAft>
                <a:spcPct val="0"/>
              </a:spcAft>
              <a:buClr>
                <a:srgbClr val="D31145"/>
              </a:buClr>
              <a:buSzPct val="100000"/>
              <a:buChar char="–"/>
              <a:defRPr sz="1300">
                <a:solidFill>
                  <a:srgbClr val="555555"/>
                </a:solidFill>
                <a:latin typeface="Arial" panose="020B0604020202020204" pitchFamily="34" charset="0"/>
              </a:defRPr>
            </a:lvl8pPr>
            <a:lvl9pPr marL="3886200" indent="-228600" eaLnBrk="0" fontAlgn="base" hangingPunct="0">
              <a:lnSpc>
                <a:spcPct val="110000"/>
              </a:lnSpc>
              <a:spcBef>
                <a:spcPct val="20000"/>
              </a:spcBef>
              <a:spcAft>
                <a:spcPct val="0"/>
              </a:spcAft>
              <a:buClr>
                <a:srgbClr val="D31145"/>
              </a:buClr>
              <a:buSzPct val="100000"/>
              <a:buChar char="–"/>
              <a:defRPr sz="1300">
                <a:solidFill>
                  <a:srgbClr val="555555"/>
                </a:solidFill>
                <a:latin typeface="Arial" panose="020B0604020202020204" pitchFamily="34" charset="0"/>
              </a:defRPr>
            </a:lvl9pPr>
          </a:lstStyle>
          <a:p>
            <a:pPr eaLnBrk="1" hangingPunct="1">
              <a:lnSpc>
                <a:spcPct val="100000"/>
              </a:lnSpc>
              <a:spcBef>
                <a:spcPct val="50000"/>
              </a:spcBef>
              <a:buClrTx/>
              <a:buSzTx/>
              <a:buFontTx/>
              <a:buNone/>
            </a:pPr>
            <a:r>
              <a:rPr lang="en-GB" altLang="en-US" sz="1000" b="1" dirty="0">
                <a:solidFill>
                  <a:srgbClr val="C12441"/>
                </a:solidFill>
                <a:latin typeface="+mn-lt"/>
              </a:rPr>
              <a:t>Ruth Dooley</a:t>
            </a:r>
          </a:p>
          <a:p>
            <a:pPr eaLnBrk="1" hangingPunct="1">
              <a:lnSpc>
                <a:spcPct val="100000"/>
              </a:lnSpc>
              <a:spcBef>
                <a:spcPct val="50000"/>
              </a:spcBef>
              <a:buClrTx/>
              <a:buSzTx/>
              <a:buFontTx/>
              <a:buNone/>
            </a:pPr>
            <a:r>
              <a:rPr lang="en-GB" altLang="en-US" sz="1000" b="1">
                <a:solidFill>
                  <a:schemeClr val="tx1"/>
                </a:solidFill>
                <a:latin typeface="+mn-lt"/>
              </a:rPr>
              <a:t>Partner</a:t>
            </a:r>
            <a:endParaRPr lang="en-GB" altLang="en-US" sz="1000" b="1" dirty="0">
              <a:solidFill>
                <a:schemeClr val="tx1"/>
              </a:solidFill>
              <a:latin typeface="+mn-lt"/>
            </a:endParaRPr>
          </a:p>
          <a:p>
            <a:pPr eaLnBrk="1" hangingPunct="1">
              <a:lnSpc>
                <a:spcPct val="100000"/>
              </a:lnSpc>
              <a:spcBef>
                <a:spcPct val="50000"/>
              </a:spcBef>
              <a:buClrTx/>
              <a:buSzTx/>
              <a:buFontTx/>
              <a:buNone/>
            </a:pPr>
            <a:r>
              <a:rPr lang="en-GB" altLang="en-US" sz="1000" dirty="0">
                <a:solidFill>
                  <a:schemeClr val="tx1"/>
                </a:solidFill>
                <a:latin typeface="+mn-lt"/>
              </a:rPr>
              <a:t>01242 680000</a:t>
            </a:r>
          </a:p>
          <a:p>
            <a:pPr eaLnBrk="1" hangingPunct="1">
              <a:lnSpc>
                <a:spcPct val="100000"/>
              </a:lnSpc>
              <a:spcBef>
                <a:spcPct val="50000"/>
              </a:spcBef>
              <a:buClrTx/>
              <a:buSzTx/>
              <a:buFontTx/>
              <a:buNone/>
            </a:pPr>
            <a:r>
              <a:rPr lang="en-GB" altLang="en-US" sz="1000" dirty="0">
                <a:solidFill>
                  <a:schemeClr val="tx1"/>
                </a:solidFill>
                <a:latin typeface="+mn-lt"/>
              </a:rPr>
              <a:t>ruth.dooley@hazlewoods.co.uk</a:t>
            </a:r>
          </a:p>
        </p:txBody>
      </p:sp>
      <p:sp>
        <p:nvSpPr>
          <p:cNvPr id="15" name="Rectangle 14"/>
          <p:cNvSpPr/>
          <p:nvPr/>
        </p:nvSpPr>
        <p:spPr>
          <a:xfrm>
            <a:off x="3643412" y="4660835"/>
            <a:ext cx="3360189" cy="147795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nchorCtr="0"/>
          <a:lstStyle/>
          <a:p>
            <a:pPr>
              <a:spcBef>
                <a:spcPct val="0"/>
              </a:spcBef>
            </a:pPr>
            <a:r>
              <a:rPr lang="en-GB" altLang="en-US" sz="900" i="1" dirty="0">
                <a:solidFill>
                  <a:schemeClr val="tx1"/>
                </a:solidFill>
              </a:rPr>
              <a:t>“I can thoroughly recommend Ruth who I engaged on a high net worth family law matter with complex personal and corporate tax issues. Ruth’s input was vital, as I received last minute instructions and had to obtain essential advice on an urgent basis. Ruth pulled out all the stops and produced an expert’s report in a fraction of the time that is normally provided. Her input assisted in the ultimately consensual resolution of a matter that had been marred by a lack of clarity as to the tax elements of the case.”</a:t>
            </a:r>
          </a:p>
        </p:txBody>
      </p:sp>
      <p:sp>
        <p:nvSpPr>
          <p:cNvPr id="17" name="Rectangle 16"/>
          <p:cNvSpPr/>
          <p:nvPr/>
        </p:nvSpPr>
        <p:spPr>
          <a:xfrm>
            <a:off x="3643412" y="6509314"/>
            <a:ext cx="3360189" cy="70959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nchorCtr="0"/>
          <a:lstStyle/>
          <a:p>
            <a:pPr>
              <a:spcBef>
                <a:spcPct val="0"/>
              </a:spcBef>
            </a:pPr>
            <a:r>
              <a:rPr lang="en-GB" altLang="en-US" sz="900" i="1" dirty="0">
                <a:solidFill>
                  <a:schemeClr val="tx1"/>
                </a:solidFill>
              </a:rPr>
              <a:t>“Your report was clear, concise and well drafted. One that I would have no issues in serving on my opponent.”</a:t>
            </a:r>
          </a:p>
        </p:txBody>
      </p:sp>
      <p:sp>
        <p:nvSpPr>
          <p:cNvPr id="18" name="Rectangle 17"/>
          <p:cNvSpPr/>
          <p:nvPr/>
        </p:nvSpPr>
        <p:spPr>
          <a:xfrm>
            <a:off x="3643412" y="7650956"/>
            <a:ext cx="3360189" cy="78583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nchorCtr="0"/>
          <a:lstStyle/>
          <a:p>
            <a:pPr>
              <a:defRPr/>
            </a:pPr>
            <a:r>
              <a:rPr lang="en-GB" sz="900" i="1" dirty="0">
                <a:solidFill>
                  <a:schemeClr val="tx1"/>
                </a:solidFill>
                <a:latin typeface="Arial" charset="0"/>
              </a:rPr>
              <a:t>“I am very much assisted by the expert Ms Dooley’s helpful report (with her answers to subsequent questions). I accept her net valuation of the company.”</a:t>
            </a:r>
          </a:p>
        </p:txBody>
      </p:sp>
    </p:spTree>
    <p:extLst>
      <p:ext uri="{BB962C8B-B14F-4D97-AF65-F5344CB8AC3E}">
        <p14:creationId xmlns:p14="http://schemas.microsoft.com/office/powerpoint/2010/main" val="3868736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GB" dirty="0" err="1"/>
              <a:t>Staverton</a:t>
            </a:r>
            <a:r>
              <a:rPr lang="en-GB" dirty="0"/>
              <a:t> Court, </a:t>
            </a:r>
            <a:r>
              <a:rPr lang="en-GB" dirty="0" err="1"/>
              <a:t>Staverton</a:t>
            </a:r>
            <a:r>
              <a:rPr lang="en-GB" dirty="0"/>
              <a:t>, Cheltenham, GL51 0UX</a:t>
            </a:r>
          </a:p>
          <a:p>
            <a:pPr>
              <a:tabLst>
                <a:tab pos="1257300" algn="l"/>
              </a:tabLst>
            </a:pPr>
            <a:r>
              <a:rPr lang="en-GB" dirty="0"/>
              <a:t>Tel. 01242 680000</a:t>
            </a:r>
          </a:p>
          <a:p>
            <a:pPr>
              <a:tabLst>
                <a:tab pos="1257300" algn="l"/>
              </a:tabLst>
            </a:pPr>
            <a:endParaRPr lang="en-GB" dirty="0"/>
          </a:p>
          <a:p>
            <a:r>
              <a:rPr lang="en-GB" dirty="0"/>
              <a:t>www.hazlewoods.co.uk / @Hazlewoods</a:t>
            </a:r>
          </a:p>
        </p:txBody>
      </p:sp>
      <p:sp>
        <p:nvSpPr>
          <p:cNvPr id="11" name="Title 1"/>
          <p:cNvSpPr txBox="1">
            <a:spLocks/>
          </p:cNvSpPr>
          <p:nvPr/>
        </p:nvSpPr>
        <p:spPr>
          <a:xfrm>
            <a:off x="515462" y="818385"/>
            <a:ext cx="6480000" cy="360000"/>
          </a:xfrm>
          <a:prstGeom prst="rect">
            <a:avLst/>
          </a:prstGeom>
        </p:spPr>
        <p:txBody>
          <a:bodyPr/>
          <a:lstStyle>
            <a:lvl1pPr algn="l" defTabSz="914400" rtl="0" eaLnBrk="1" latinLnBrk="0" hangingPunct="1">
              <a:spcBef>
                <a:spcPct val="0"/>
              </a:spcBef>
              <a:buNone/>
              <a:defRPr sz="2400" kern="1200">
                <a:solidFill>
                  <a:schemeClr val="tx2"/>
                </a:solidFill>
                <a:latin typeface="+mj-lt"/>
                <a:ea typeface="+mj-ea"/>
                <a:cs typeface="+mj-cs"/>
              </a:defRPr>
            </a:lvl1pPr>
          </a:lstStyle>
          <a:p>
            <a:pPr>
              <a:buFontTx/>
            </a:pPr>
            <a:r>
              <a:rPr lang="en-GB" sz="2000" dirty="0"/>
              <a:t>Examples of concluded professional negligence cases</a:t>
            </a:r>
          </a:p>
        </p:txBody>
      </p:sp>
      <p:sp>
        <p:nvSpPr>
          <p:cNvPr id="10" name="TextBox 9"/>
          <p:cNvSpPr txBox="1"/>
          <p:nvPr/>
        </p:nvSpPr>
        <p:spPr>
          <a:xfrm>
            <a:off x="515462" y="1353539"/>
            <a:ext cx="6480720" cy="1134532"/>
          </a:xfrm>
          <a:prstGeom prst="rect">
            <a:avLst/>
          </a:prstGeom>
          <a:solidFill>
            <a:schemeClr val="accent2">
              <a:lumMod val="40000"/>
              <a:lumOff val="60000"/>
            </a:schemeClr>
          </a:solidFill>
          <a:ln>
            <a:solidFill>
              <a:schemeClr val="accent2">
                <a:lumMod val="40000"/>
                <a:lumOff val="60000"/>
              </a:schemeClr>
            </a:solidFill>
          </a:ln>
        </p:spPr>
        <p:txBody>
          <a:bodyPr wrap="square" lIns="36000" tIns="36000" rIns="36000" bIns="36000" rtlCol="0">
            <a:spAutoFit/>
          </a:bodyPr>
          <a:lstStyle/>
          <a:p>
            <a:r>
              <a:rPr lang="en-GB" sz="1000" b="1" dirty="0"/>
              <a:t>Non-UK Domiciles </a:t>
            </a:r>
            <a:r>
              <a:rPr lang="en-GB" sz="1000" dirty="0"/>
              <a:t>July 2017</a:t>
            </a:r>
          </a:p>
          <a:p>
            <a:endParaRPr lang="en-GB" sz="400" dirty="0"/>
          </a:p>
          <a:p>
            <a:r>
              <a:rPr lang="en-GB" sz="1000" dirty="0"/>
              <a:t>A claim was made against a firm of accountants that the opportunity to save substantial amounts of tax was lost because the accounts did not identify the claimants as non-UK domiciled individuals. In particular they missed the opportunity to participate in the bearer share scheme. The expert from Hazlewoods found that the domicile shares was far from clear cut</a:t>
            </a:r>
            <a:r>
              <a:rPr lang="en-GB" sz="1000" b="1" dirty="0"/>
              <a:t> </a:t>
            </a:r>
            <a:r>
              <a:rPr lang="en-GB" sz="1000" dirty="0"/>
              <a:t>and that the bearer share scheme had various risks such that it might not have been appropriate advice in any event.</a:t>
            </a:r>
          </a:p>
        </p:txBody>
      </p:sp>
      <p:sp>
        <p:nvSpPr>
          <p:cNvPr id="18" name="TextBox 17"/>
          <p:cNvSpPr txBox="1"/>
          <p:nvPr/>
        </p:nvSpPr>
        <p:spPr>
          <a:xfrm>
            <a:off x="515822" y="2638633"/>
            <a:ext cx="6480000" cy="1226865"/>
          </a:xfrm>
          <a:prstGeom prst="rect">
            <a:avLst/>
          </a:prstGeom>
          <a:solidFill>
            <a:schemeClr val="accent3">
              <a:lumMod val="20000"/>
              <a:lumOff val="80000"/>
            </a:schemeClr>
          </a:solidFill>
          <a:ln>
            <a:solidFill>
              <a:schemeClr val="accent2">
                <a:lumMod val="40000"/>
                <a:lumOff val="60000"/>
              </a:schemeClr>
            </a:solidFill>
          </a:ln>
        </p:spPr>
        <p:txBody>
          <a:bodyPr wrap="square" lIns="36000" tIns="36000" rIns="36000" bIns="36000" rtlCol="0">
            <a:spAutoFit/>
          </a:bodyPr>
          <a:lstStyle/>
          <a:p>
            <a:r>
              <a:rPr lang="en-GB" sz="1000" b="1" dirty="0"/>
              <a:t>Intellectual Property Scheme  </a:t>
            </a:r>
            <a:r>
              <a:rPr lang="en-GB" sz="1000" dirty="0"/>
              <a:t>May 2017</a:t>
            </a:r>
          </a:p>
          <a:p>
            <a:endParaRPr lang="en-GB" sz="1000" dirty="0"/>
          </a:p>
          <a:p>
            <a:r>
              <a:rPr lang="en-GB" sz="1000" dirty="0"/>
              <a:t>Hazlewoods were asked to comment upon a claim being brought against a valuer involved in a tax avoidance scheme centring around rights to Intellectual Property. HMRC had successfully challenged the scheme and for many participants reduced their tax claims to their cash contributions whilst excluding borrowed monies. The view of the Hazlewoods expert was that the valuation was an incidental part of the tax scheme and had no impact upon the efficacy or otherwise of the tax planning.</a:t>
            </a:r>
          </a:p>
        </p:txBody>
      </p:sp>
      <p:sp>
        <p:nvSpPr>
          <p:cNvPr id="19" name="TextBox 18"/>
          <p:cNvSpPr txBox="1"/>
          <p:nvPr/>
        </p:nvSpPr>
        <p:spPr>
          <a:xfrm>
            <a:off x="515462" y="5301154"/>
            <a:ext cx="6480720" cy="980644"/>
          </a:xfrm>
          <a:prstGeom prst="rect">
            <a:avLst/>
          </a:prstGeom>
          <a:solidFill>
            <a:schemeClr val="accent3">
              <a:lumMod val="20000"/>
              <a:lumOff val="80000"/>
            </a:schemeClr>
          </a:solidFill>
          <a:ln>
            <a:solidFill>
              <a:schemeClr val="accent2">
                <a:lumMod val="40000"/>
                <a:lumOff val="60000"/>
              </a:schemeClr>
            </a:solidFill>
          </a:ln>
        </p:spPr>
        <p:txBody>
          <a:bodyPr wrap="square" lIns="36000" tIns="36000" rIns="36000" bIns="36000" rtlCol="0">
            <a:spAutoFit/>
          </a:bodyPr>
          <a:lstStyle/>
          <a:p>
            <a:r>
              <a:rPr lang="en-GB" sz="1000" b="1" dirty="0"/>
              <a:t>Share Scheme Advice </a:t>
            </a:r>
            <a:r>
              <a:rPr lang="en-GB" sz="1000" dirty="0"/>
              <a:t>April 2017</a:t>
            </a:r>
          </a:p>
          <a:p>
            <a:endParaRPr lang="en-GB" sz="400" dirty="0"/>
          </a:p>
          <a:p>
            <a:r>
              <a:rPr lang="en-GB" sz="1000" dirty="0"/>
              <a:t>An EMI scheme was put in place for a company a few years before it was sold but unfortunately the qualifying conditions were not met for one of the directors. Liability was admitted but it was not accepted that there was an alternative course of action. The report of Hazlewoods expert concluded that had the correct advice been given, it was likely that the tax would have been mitigated. The case settled before trial.</a:t>
            </a:r>
          </a:p>
        </p:txBody>
      </p:sp>
      <p:sp>
        <p:nvSpPr>
          <p:cNvPr id="20" name="TextBox 19"/>
          <p:cNvSpPr txBox="1"/>
          <p:nvPr/>
        </p:nvSpPr>
        <p:spPr>
          <a:xfrm>
            <a:off x="515462" y="4016060"/>
            <a:ext cx="6480720" cy="1134532"/>
          </a:xfrm>
          <a:prstGeom prst="rect">
            <a:avLst/>
          </a:prstGeom>
          <a:solidFill>
            <a:schemeClr val="accent2">
              <a:lumMod val="40000"/>
              <a:lumOff val="60000"/>
            </a:schemeClr>
          </a:solidFill>
          <a:ln>
            <a:solidFill>
              <a:schemeClr val="accent2">
                <a:lumMod val="40000"/>
                <a:lumOff val="60000"/>
              </a:schemeClr>
            </a:solidFill>
          </a:ln>
        </p:spPr>
        <p:txBody>
          <a:bodyPr wrap="square" lIns="36000" tIns="36000" rIns="36000" bIns="36000" rtlCol="0">
            <a:spAutoFit/>
          </a:bodyPr>
          <a:lstStyle/>
          <a:p>
            <a:r>
              <a:rPr lang="en-GB" sz="1000" b="1" dirty="0"/>
              <a:t>Film Scheme </a:t>
            </a:r>
            <a:r>
              <a:rPr lang="en-GB" sz="1000" dirty="0"/>
              <a:t>May 2017</a:t>
            </a:r>
          </a:p>
          <a:p>
            <a:endParaRPr lang="en-GB" sz="400" dirty="0"/>
          </a:p>
          <a:p>
            <a:r>
              <a:rPr lang="en-GB" sz="1000" dirty="0"/>
              <a:t>Hazlewoods were instructed to assist the defendant firm of accountants in respect of a claim of negligence regarding their advice on various film schemes. The claimants included former Premier League footballers. Hazlewoods report argued that the standard of care provided by the accountants was, for the most part, that to be expected of a reasonable competent accountant and the technical advice was sound. The case settled just before trial. </a:t>
            </a:r>
          </a:p>
        </p:txBody>
      </p:sp>
      <p:sp>
        <p:nvSpPr>
          <p:cNvPr id="21" name="TextBox 20"/>
          <p:cNvSpPr txBox="1"/>
          <p:nvPr/>
        </p:nvSpPr>
        <p:spPr>
          <a:xfrm>
            <a:off x="515462" y="6432360"/>
            <a:ext cx="6480720" cy="980644"/>
          </a:xfrm>
          <a:prstGeom prst="rect">
            <a:avLst/>
          </a:prstGeom>
          <a:solidFill>
            <a:schemeClr val="accent2">
              <a:lumMod val="40000"/>
              <a:lumOff val="60000"/>
            </a:schemeClr>
          </a:solidFill>
          <a:ln>
            <a:solidFill>
              <a:schemeClr val="accent2">
                <a:lumMod val="40000"/>
                <a:lumOff val="60000"/>
              </a:schemeClr>
            </a:solidFill>
          </a:ln>
        </p:spPr>
        <p:txBody>
          <a:bodyPr wrap="square" lIns="36000" tIns="36000" rIns="36000" bIns="36000" rtlCol="0">
            <a:spAutoFit/>
          </a:bodyPr>
          <a:lstStyle/>
          <a:p>
            <a:r>
              <a:rPr lang="en-GB" sz="1000" b="1" dirty="0"/>
              <a:t>Withholding Tax </a:t>
            </a:r>
            <a:r>
              <a:rPr lang="en-GB" sz="1000" dirty="0"/>
              <a:t>February 2017</a:t>
            </a:r>
          </a:p>
          <a:p>
            <a:endParaRPr lang="en-GB" sz="400" dirty="0"/>
          </a:p>
          <a:p>
            <a:r>
              <a:rPr lang="en-GB" sz="1000" dirty="0"/>
              <a:t>The claim was based on incorrect advice to a client from their tax adviser in respect of withholding tax. Liability was admitted but it was claimed that no loss ensued. The claim was settled after the preparation of report by Hazlewoods which illustrated how the tax could have been mitigated had the client been advised correctly in the first place.</a:t>
            </a:r>
          </a:p>
        </p:txBody>
      </p:sp>
      <p:sp>
        <p:nvSpPr>
          <p:cNvPr id="22" name="TextBox 21"/>
          <p:cNvSpPr txBox="1"/>
          <p:nvPr/>
        </p:nvSpPr>
        <p:spPr>
          <a:xfrm>
            <a:off x="515822" y="7563568"/>
            <a:ext cx="6480000" cy="980644"/>
          </a:xfrm>
          <a:prstGeom prst="rect">
            <a:avLst/>
          </a:prstGeom>
          <a:solidFill>
            <a:schemeClr val="accent3">
              <a:lumMod val="20000"/>
              <a:lumOff val="80000"/>
            </a:schemeClr>
          </a:solidFill>
          <a:ln>
            <a:solidFill>
              <a:schemeClr val="accent2">
                <a:lumMod val="40000"/>
                <a:lumOff val="60000"/>
              </a:schemeClr>
            </a:solidFill>
          </a:ln>
        </p:spPr>
        <p:txBody>
          <a:bodyPr wrap="square" lIns="36000" tIns="36000" rIns="36000" bIns="36000" rtlCol="0">
            <a:spAutoFit/>
          </a:bodyPr>
          <a:lstStyle/>
          <a:p>
            <a:r>
              <a:rPr lang="en-GB" sz="1000" b="1" dirty="0"/>
              <a:t>Financial Advice </a:t>
            </a:r>
            <a:r>
              <a:rPr lang="en-GB" sz="1000" dirty="0"/>
              <a:t>January 2017</a:t>
            </a:r>
          </a:p>
          <a:p>
            <a:endParaRPr lang="en-GB" sz="400" dirty="0"/>
          </a:p>
          <a:p>
            <a:r>
              <a:rPr lang="en-GB" sz="1000" dirty="0"/>
              <a:t>Advice was given by a Financial Advisor in respect of mitigating inheritance tax for a farming widow in her 90s. There was an error in calculation which was admitted but a defence was raised that no real alternatives were available. With the assistance of the Agriculture team, Hazlewoods were able to establish that there were a variety of alternative approaches available to mitigate the IHT changes.</a:t>
            </a:r>
          </a:p>
        </p:txBody>
      </p:sp>
    </p:spTree>
    <p:extLst>
      <p:ext uri="{BB962C8B-B14F-4D97-AF65-F5344CB8AC3E}">
        <p14:creationId xmlns:p14="http://schemas.microsoft.com/office/powerpoint/2010/main" val="1903586643"/>
      </p:ext>
    </p:extLst>
  </p:cSld>
  <p:clrMapOvr>
    <a:masterClrMapping/>
  </p:clrMapOvr>
</p:sld>
</file>

<file path=ppt/theme/theme1.xml><?xml version="1.0" encoding="utf-8"?>
<a:theme xmlns:a="http://schemas.openxmlformats.org/drawingml/2006/main" name="Hazlewoods Marketing Collateral">
  <a:themeElements>
    <a:clrScheme name="Hazlewoods">
      <a:dk1>
        <a:srgbClr val="323337"/>
      </a:dk1>
      <a:lt1>
        <a:sysClr val="window" lastClr="FFFFFF"/>
      </a:lt1>
      <a:dk2>
        <a:srgbClr val="E00040"/>
      </a:dk2>
      <a:lt2>
        <a:srgbClr val="BFBFBF"/>
      </a:lt2>
      <a:accent1>
        <a:srgbClr val="364276"/>
      </a:accent1>
      <a:accent2>
        <a:srgbClr val="99B2C6"/>
      </a:accent2>
      <a:accent3>
        <a:srgbClr val="74546F"/>
      </a:accent3>
      <a:accent4>
        <a:srgbClr val="BAA0A6"/>
      </a:accent4>
      <a:accent5>
        <a:srgbClr val="FC7557"/>
      </a:accent5>
      <a:accent6>
        <a:srgbClr val="F8EBE0"/>
      </a:accent6>
      <a:hlink>
        <a:srgbClr val="3386AF"/>
      </a:hlink>
      <a:folHlink>
        <a:srgbClr val="E00040"/>
      </a:folHlink>
    </a:clrScheme>
    <a:fontScheme name="Tita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spPr>
      <a:bodyPr lIns="0" tIns="0" rIns="0" bIns="0" rtlCol="0" anchor="ctr">
        <a:spAutoFit/>
      </a:bodyPr>
      <a:lstStyle>
        <a:defPPr algn="ctr">
          <a:defRPr dirty="0" smtClean="0"/>
        </a:defPPr>
      </a:lstStyle>
    </a:spDef>
    <a:lnDef>
      <a:spPr>
        <a:ln w="635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dirty="0" err="1" smtClean="0"/>
        </a:defPPr>
      </a:lstStyle>
    </a:txDef>
  </a:objectDefaults>
  <a:extraClrSchemeLst/>
  <a:extLst>
    <a:ext uri="{05A4C25C-085E-4340-85A3-A5531E510DB2}">
      <thm15:themeFamily xmlns:thm15="http://schemas.microsoft.com/office/thememl/2012/main" name="Hazlewoods Portrait Template" id="{86D58F44-ACF4-4FAC-97D3-96602C453FBE}" vid="{0F1D0F94-8DFE-4E9C-AEB9-97DBBC850C86}"/>
    </a:ext>
  </a:extLst>
</a:theme>
</file>

<file path=docProps/app.xml><?xml version="1.0" encoding="utf-8"?>
<Properties xmlns="http://schemas.openxmlformats.org/officeDocument/2006/extended-properties" xmlns:vt="http://schemas.openxmlformats.org/officeDocument/2006/docPropsVTypes">
  <Template>Hazlewoods Portrait Template</Template>
  <TotalTime>141</TotalTime>
  <Words>1068</Words>
  <Application>Microsoft Office PowerPoint</Application>
  <PresentationFormat>Custom</PresentationFormat>
  <Paragraphs>99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Wingdings</vt:lpstr>
      <vt:lpstr>Wingdings 2</vt:lpstr>
      <vt:lpstr>Hazlewoods Marketing Collateral</vt:lpstr>
      <vt:lpstr>Ruth Dooley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Ruth Dooley</dc:title>
  <dc:creator>Sarah Morgan</dc:creator>
  <cp:lastModifiedBy>Sarah Morgan</cp:lastModifiedBy>
  <cp:revision>15</cp:revision>
  <cp:lastPrinted>2018-08-02T08:50:39Z</cp:lastPrinted>
  <dcterms:created xsi:type="dcterms:W3CDTF">2019-03-11T12:34:13Z</dcterms:created>
  <dcterms:modified xsi:type="dcterms:W3CDTF">2020-08-06T08:57:42Z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lpwstr>1.00</vt:lpwstr>
  </property>
  <property fmtid="{D5CDD505-2E9C-101B-9397-08002B2CF9AE}" pid="3" name="Date">
    <vt:lpwstr>20 Janaury 2016</vt:lpwstr>
  </property>
</Properties>
</file>